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handoutMasterIdLst>
    <p:handoutMasterId r:id="rId62"/>
  </p:handoutMasterIdLst>
  <p:sldIdLst>
    <p:sldId id="256" r:id="rId2"/>
    <p:sldId id="257" r:id="rId3"/>
    <p:sldId id="1160" r:id="rId4"/>
    <p:sldId id="449" r:id="rId5"/>
    <p:sldId id="1203" r:id="rId6"/>
    <p:sldId id="1202" r:id="rId7"/>
    <p:sldId id="1211" r:id="rId8"/>
    <p:sldId id="1210" r:id="rId9"/>
    <p:sldId id="1180" r:id="rId10"/>
    <p:sldId id="1181" r:id="rId11"/>
    <p:sldId id="1182" r:id="rId12"/>
    <p:sldId id="6418" r:id="rId13"/>
    <p:sldId id="1183" r:id="rId14"/>
    <p:sldId id="1184" r:id="rId15"/>
    <p:sldId id="1187" r:id="rId16"/>
    <p:sldId id="1188" r:id="rId17"/>
    <p:sldId id="1189" r:id="rId18"/>
    <p:sldId id="1190" r:id="rId19"/>
    <p:sldId id="1200" r:id="rId20"/>
    <p:sldId id="1191" r:id="rId21"/>
    <p:sldId id="1192" r:id="rId22"/>
    <p:sldId id="1193" r:id="rId23"/>
    <p:sldId id="1195" r:id="rId24"/>
    <p:sldId id="1194" r:id="rId25"/>
    <p:sldId id="6419" r:id="rId26"/>
    <p:sldId id="1212" r:id="rId27"/>
    <p:sldId id="422" r:id="rId28"/>
    <p:sldId id="421" r:id="rId29"/>
    <p:sldId id="1185" r:id="rId30"/>
    <p:sldId id="1186" r:id="rId31"/>
    <p:sldId id="1196" r:id="rId32"/>
    <p:sldId id="1197" r:id="rId33"/>
    <p:sldId id="1198" r:id="rId34"/>
    <p:sldId id="1199" r:id="rId35"/>
    <p:sldId id="1201" r:id="rId36"/>
    <p:sldId id="488" r:id="rId37"/>
    <p:sldId id="489" r:id="rId38"/>
    <p:sldId id="490" r:id="rId39"/>
    <p:sldId id="1168" r:id="rId40"/>
    <p:sldId id="479" r:id="rId41"/>
    <p:sldId id="481" r:id="rId42"/>
    <p:sldId id="482" r:id="rId43"/>
    <p:sldId id="1209" r:id="rId44"/>
    <p:sldId id="483" r:id="rId45"/>
    <p:sldId id="484" r:id="rId46"/>
    <p:sldId id="485" r:id="rId47"/>
    <p:sldId id="1161" r:id="rId48"/>
    <p:sldId id="1206" r:id="rId49"/>
    <p:sldId id="1207" r:id="rId50"/>
    <p:sldId id="1208" r:id="rId51"/>
    <p:sldId id="1204" r:id="rId52"/>
    <p:sldId id="470" r:id="rId53"/>
    <p:sldId id="472" r:id="rId54"/>
    <p:sldId id="473" r:id="rId55"/>
    <p:sldId id="474" r:id="rId56"/>
    <p:sldId id="471" r:id="rId57"/>
    <p:sldId id="476" r:id="rId58"/>
    <p:sldId id="475" r:id="rId59"/>
    <p:sldId id="260" r:id="rId60"/>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C2519BB-5F67-43DA-B11C-E9EA15CA60FC}">
          <p14:sldIdLst>
            <p14:sldId id="256"/>
            <p14:sldId id="257"/>
            <p14:sldId id="1160"/>
            <p14:sldId id="449"/>
            <p14:sldId id="1203"/>
            <p14:sldId id="1202"/>
            <p14:sldId id="1211"/>
            <p14:sldId id="1210"/>
            <p14:sldId id="1180"/>
            <p14:sldId id="1181"/>
            <p14:sldId id="1182"/>
            <p14:sldId id="6418"/>
            <p14:sldId id="1183"/>
            <p14:sldId id="1184"/>
            <p14:sldId id="1187"/>
            <p14:sldId id="1188"/>
            <p14:sldId id="1189"/>
            <p14:sldId id="1190"/>
            <p14:sldId id="1200"/>
            <p14:sldId id="1191"/>
            <p14:sldId id="1192"/>
            <p14:sldId id="1193"/>
            <p14:sldId id="1195"/>
            <p14:sldId id="1194"/>
            <p14:sldId id="6419"/>
            <p14:sldId id="1212"/>
            <p14:sldId id="422"/>
            <p14:sldId id="421"/>
            <p14:sldId id="1185"/>
            <p14:sldId id="1186"/>
            <p14:sldId id="1196"/>
            <p14:sldId id="1197"/>
            <p14:sldId id="1198"/>
            <p14:sldId id="1199"/>
            <p14:sldId id="1201"/>
            <p14:sldId id="488"/>
            <p14:sldId id="489"/>
            <p14:sldId id="490"/>
            <p14:sldId id="1168"/>
            <p14:sldId id="479"/>
            <p14:sldId id="481"/>
            <p14:sldId id="482"/>
            <p14:sldId id="1209"/>
            <p14:sldId id="483"/>
            <p14:sldId id="484"/>
            <p14:sldId id="485"/>
            <p14:sldId id="1161"/>
            <p14:sldId id="1206"/>
            <p14:sldId id="1207"/>
            <p14:sldId id="1208"/>
            <p14:sldId id="1204"/>
            <p14:sldId id="470"/>
            <p14:sldId id="472"/>
            <p14:sldId id="473"/>
            <p14:sldId id="474"/>
            <p14:sldId id="471"/>
            <p14:sldId id="476"/>
            <p14:sldId id="475"/>
            <p14:sldId id="260"/>
          </p14:sldIdLst>
        </p14:section>
      </p14:sectionLst>
    </p:ext>
    <p:ext uri="{EFAFB233-063F-42B5-8137-9DF3F51BA10A}">
      <p15:sldGuideLst xmlns:p15="http://schemas.microsoft.com/office/powerpoint/2012/main">
        <p15:guide id="1" orient="horz" pos="2220" userDrawn="1">
          <p15:clr>
            <a:srgbClr val="A4A3A4"/>
          </p15:clr>
        </p15:guide>
        <p15:guide id="2" pos="3840" userDrawn="1">
          <p15:clr>
            <a:srgbClr val="A4A3A4"/>
          </p15:clr>
        </p15:guide>
        <p15:guide id="3" pos="244" userDrawn="1">
          <p15:clr>
            <a:srgbClr val="A4A3A4"/>
          </p15:clr>
        </p15:guide>
        <p15:guide id="4" pos="7448" userDrawn="1">
          <p15:clr>
            <a:srgbClr val="A4A3A4"/>
          </p15:clr>
        </p15:guide>
        <p15:guide id="5" orient="horz" pos="531" userDrawn="1">
          <p15:clr>
            <a:srgbClr val="A4A3A4"/>
          </p15:clr>
        </p15:guide>
        <p15:guide id="6" orient="horz" pos="401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DELL" initials="D" lastIdx="5" clrIdx="0"/>
  <p:cmAuthor id="8" name="姜伟光" initials="姜" lastIdx="1" clrIdx="0"/>
  <p:cmAuthor id="9" name="wu" initials="w" lastIdx="8" clrIdx="4"/>
  <p:cmAuthor id="3" name="15927" initials="1" lastIdx="1" clrIdx="2"/>
  <p:cmAuthor id="10" name="17398389610" initials="1" lastIdx="18" clrIdx="5"/>
  <p:cmAuthor id="4" name="Administrator" initials="A" lastIdx="4" clrIdx="3"/>
  <p:cmAuthor id="5" name="作者" initials="A" lastIdx="0" clrIdx="2"/>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2"/>
    <a:srgbClr val="1EAAE6"/>
    <a:srgbClr val="969696"/>
    <a:srgbClr val="BFC0C0"/>
    <a:srgbClr val="005FFF"/>
    <a:srgbClr val="F25949"/>
    <a:srgbClr val="8C82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8" autoAdjust="0"/>
    <p:restoredTop sz="93963" autoAdjust="0"/>
  </p:normalViewPr>
  <p:slideViewPr>
    <p:cSldViewPr snapToGrid="0" showGuides="1">
      <p:cViewPr varScale="1">
        <p:scale>
          <a:sx n="83" d="100"/>
          <a:sy n="83" d="100"/>
        </p:scale>
        <p:origin x="294" y="39"/>
      </p:cViewPr>
      <p:guideLst>
        <p:guide orient="horz" pos="2220"/>
        <p:guide pos="3840"/>
        <p:guide pos="244"/>
        <p:guide pos="7448"/>
        <p:guide orient="horz" pos="531"/>
        <p:guide orient="horz" pos="4015"/>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9" d="100"/>
          <a:sy n="69" d="100"/>
        </p:scale>
        <p:origin x="1851" y="3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F13671-F53F-4248-9963-F0CFA10AC939}" type="datetimeFigureOut">
              <a:rPr lang="zh-CN" altLang="en-US" smtClean="0"/>
              <a:t>2024/8/19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29DE44-2845-4529-AC50-77C667FCC95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4688C-745A-40DB-A137-32C276C6C815}" type="datetimeFigureOut">
              <a:rPr lang="zh-CN" altLang="en-US" smtClean="0"/>
              <a:t>2024/8/19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6A7556-E866-4BD0-8E52-CD0AA2D9808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6A7556-E866-4BD0-8E52-CD0AA2D9808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6A7556-E866-4BD0-8E52-CD0AA2D98085}" type="slidenum">
              <a:rPr lang="zh-CN" altLang="en-US" smtClean="0"/>
              <a:t>36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6A7556-E866-4BD0-8E52-CD0AA2D98085}"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6A7556-E866-4BD0-8E52-CD0AA2D98085}"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6A7556-E866-4BD0-8E52-CD0AA2D98085}"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6A7556-E866-4BD0-8E52-CD0AA2D98085}"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6A7556-E866-4BD0-8E52-CD0AA2D98085}"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6A7556-E866-4BD0-8E52-CD0AA2D98085}"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6A7556-E866-4BD0-8E52-CD0AA2D98085}"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b="20438"/>
          <a:stretch>
            <a:fillRect/>
          </a:stretch>
        </p:blipFill>
        <p:spPr>
          <a:xfrm>
            <a:off x="-38100" y="1"/>
            <a:ext cx="12293600" cy="6858000"/>
          </a:xfrm>
          <a:prstGeom prst="rect">
            <a:avLst/>
          </a:prstGeom>
        </p:spPr>
      </p:pic>
      <p:sp>
        <p:nvSpPr>
          <p:cNvPr id="2" name="标题 1"/>
          <p:cNvSpPr>
            <a:spLocks noGrp="1"/>
          </p:cNvSpPr>
          <p:nvPr>
            <p:ph type="ctrTitle" hasCustomPrompt="1"/>
          </p:nvPr>
        </p:nvSpPr>
        <p:spPr>
          <a:xfrm>
            <a:off x="989573" y="2660059"/>
            <a:ext cx="9753600" cy="979003"/>
          </a:xfrm>
        </p:spPr>
        <p:txBody>
          <a:bodyPr anchor="ctr">
            <a:normAutofit/>
          </a:bodyPr>
          <a:lstStyle>
            <a:lvl1pPr algn="l">
              <a:defRPr sz="4000">
                <a:solidFill>
                  <a:schemeClr val="bg1"/>
                </a:solidFill>
                <a:latin typeface="思源黑体 CN Medium" panose="020B0300000000000000" pitchFamily="34" charset="-122"/>
                <a:ea typeface="思源黑体 CN Medium" panose="020B0300000000000000" pitchFamily="34" charset="-122"/>
              </a:defRPr>
            </a:lvl1pPr>
          </a:lstStyle>
          <a:p>
            <a:r>
              <a:rPr lang="zh-CN" altLang="en-US" dirty="0"/>
              <a:t>这里是你的主标题思源黑体</a:t>
            </a:r>
            <a:r>
              <a:rPr lang="en-US" altLang="zh-CN" dirty="0"/>
              <a:t>40</a:t>
            </a:r>
            <a:endParaRPr lang="zh-CN" altLang="en-US" dirty="0"/>
          </a:p>
        </p:txBody>
      </p:sp>
      <p:sp>
        <p:nvSpPr>
          <p:cNvPr id="3" name="副标题 2"/>
          <p:cNvSpPr>
            <a:spLocks noGrp="1"/>
          </p:cNvSpPr>
          <p:nvPr>
            <p:ph type="subTitle" idx="1" hasCustomPrompt="1"/>
          </p:nvPr>
        </p:nvSpPr>
        <p:spPr>
          <a:xfrm>
            <a:off x="989573" y="3891900"/>
            <a:ext cx="6883400" cy="459526"/>
          </a:xfrm>
          <a:prstGeom prst="rect">
            <a:avLst/>
          </a:prstGeom>
        </p:spPr>
        <p:txBody>
          <a:bodyPr anchor="ctr"/>
          <a:lstStyle>
            <a:lvl1pPr marL="0" indent="0" algn="l">
              <a:buNone/>
              <a:defRPr sz="2400">
                <a:solidFill>
                  <a:schemeClr val="bg1"/>
                </a:solidFill>
                <a:latin typeface="思源黑体 CN Normal" panose="020B0400000000000000" pitchFamily="34" charset="-122"/>
                <a:ea typeface="思源黑体 CN Normal" panose="020B04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这里是副标题思源黑体</a:t>
            </a:r>
            <a:r>
              <a:rPr lang="en-US" altLang="zh-CN" dirty="0"/>
              <a:t>24</a:t>
            </a:r>
            <a:endParaRPr lang="zh-CN" altLang="en-US" dirty="0"/>
          </a:p>
        </p:txBody>
      </p:sp>
      <p:sp>
        <p:nvSpPr>
          <p:cNvPr id="4" name="日期占位符 3"/>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39B484-942F-4E05-999B-4AA2CD1A3F86}" type="slidenum">
              <a:rPr lang="zh-CN" altLang="en-US" smtClean="0"/>
              <a:t>‹#›</a:t>
            </a:fld>
            <a:endParaRPr lang="zh-CN" altLang="en-US"/>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74573" y="1275697"/>
            <a:ext cx="4509527" cy="5729005"/>
          </a:xfrm>
          <a:prstGeom prst="rect">
            <a:avLst/>
          </a:prstGeom>
        </p:spPr>
      </p:pic>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9573" y="1125705"/>
            <a:ext cx="1283727" cy="64186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39B484-942F-4E05-999B-4AA2CD1A3F8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1676400" y="312489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39B484-942F-4E05-999B-4AA2CD1A3F8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39B484-942F-4E05-999B-4AA2CD1A3F8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目录页">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7345" y="850900"/>
            <a:ext cx="8488527" cy="7078806"/>
          </a:xfrm>
          <a:prstGeom prst="rect">
            <a:avLst/>
          </a:prstGeom>
        </p:spPr>
      </p:pic>
      <p:sp>
        <p:nvSpPr>
          <p:cNvPr id="4" name="日期占位符 3"/>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39B484-942F-4E05-999B-4AA2CD1A3F86}" type="slidenum">
              <a:rPr lang="zh-CN" altLang="en-US" smtClean="0"/>
              <a:t>‹#›</a:t>
            </a:fld>
            <a:endParaRPr lang="zh-CN" altLang="en-US"/>
          </a:p>
        </p:txBody>
      </p:sp>
      <p:sp>
        <p:nvSpPr>
          <p:cNvPr id="7" name="Shape 166"/>
          <p:cNvSpPr/>
          <p:nvPr userDrawn="1"/>
        </p:nvSpPr>
        <p:spPr>
          <a:xfrm>
            <a:off x="0" y="4626965"/>
            <a:ext cx="8358475" cy="0"/>
          </a:xfrm>
          <a:prstGeom prst="line">
            <a:avLst/>
          </a:prstGeom>
          <a:ln w="19050">
            <a:gradFill flip="none" rotWithShape="1">
              <a:gsLst>
                <a:gs pos="0">
                  <a:srgbClr val="007DD2"/>
                </a:gs>
                <a:gs pos="54000">
                  <a:srgbClr val="007DD2"/>
                </a:gs>
                <a:gs pos="100000">
                  <a:srgbClr val="007DD2">
                    <a:alpha val="0"/>
                  </a:srgbClr>
                </a:gs>
              </a:gsLst>
              <a:lin ang="0" scaled="0"/>
              <a:tileRect/>
            </a:gradFill>
            <a:miter lim="400000"/>
            <a:tailEnd type="none"/>
          </a:ln>
        </p:spPr>
        <p:txBody>
          <a:bodyPr lIns="25400" tIns="25400" rIns="25400" bIns="25400" anchor="ctr"/>
          <a:lstStyle/>
          <a:p>
            <a:pPr>
              <a:defRPr sz="3200"/>
            </a:pPr>
            <a:endParaRPr sz="1600"/>
          </a:p>
        </p:txBody>
      </p:sp>
      <p:sp>
        <p:nvSpPr>
          <p:cNvPr id="16" name="文本占位符 15"/>
          <p:cNvSpPr>
            <a:spLocks noGrp="1"/>
          </p:cNvSpPr>
          <p:nvPr>
            <p:ph type="body" sz="quarter" idx="14" hasCustomPrompt="1"/>
          </p:nvPr>
        </p:nvSpPr>
        <p:spPr>
          <a:xfrm>
            <a:off x="650652" y="4738991"/>
            <a:ext cx="1970088" cy="533400"/>
          </a:xfrm>
          <a:solidFill>
            <a:schemeClr val="bg1"/>
          </a:solidFill>
        </p:spPr>
        <p:txBody>
          <a:bodyPr/>
          <a:lstStyle>
            <a:lvl1pPr marL="0" indent="0">
              <a:buNone/>
              <a:defRPr>
                <a:solidFill>
                  <a:srgbClr val="007DD2"/>
                </a:solidFill>
                <a:latin typeface="思源黑体 CN Normal"/>
              </a:defRPr>
            </a:lvl1pPr>
            <a:lvl5pPr>
              <a:defRPr/>
            </a:lvl5pPr>
          </a:lstStyle>
          <a:p>
            <a:pPr lvl="0"/>
            <a:r>
              <a:rPr kumimoji="1" lang="zh-CN" altLang="en-US" dirty="0"/>
              <a:t>使用流程</a:t>
            </a:r>
          </a:p>
        </p:txBody>
      </p:sp>
      <p:sp>
        <p:nvSpPr>
          <p:cNvPr id="19" name="文本占位符 17"/>
          <p:cNvSpPr>
            <a:spLocks noGrp="1"/>
          </p:cNvSpPr>
          <p:nvPr>
            <p:ph type="body" sz="quarter" idx="15" hasCustomPrompt="1"/>
          </p:nvPr>
        </p:nvSpPr>
        <p:spPr>
          <a:xfrm>
            <a:off x="641708" y="3330890"/>
            <a:ext cx="2767013" cy="1162050"/>
          </a:xfrm>
        </p:spPr>
        <p:txBody>
          <a:bodyPr>
            <a:noAutofit/>
          </a:bodyPr>
          <a:lstStyle>
            <a:lvl1pPr marL="0" indent="0">
              <a:buNone/>
              <a:defRPr sz="8800" b="1" i="0">
                <a:solidFill>
                  <a:srgbClr val="007DD2"/>
                </a:solidFill>
                <a:latin typeface="Soho Gothic Pro" charset="0"/>
                <a:ea typeface="Soho Gothic Pro" charset="0"/>
                <a:cs typeface="Soho Gothic Pro" charset="0"/>
              </a:defRPr>
            </a:lvl1pPr>
          </a:lstStyle>
          <a:p>
            <a:pPr lvl="0"/>
            <a:r>
              <a:rPr kumimoji="1" lang="en-US" altLang="zh-CN" dirty="0"/>
              <a:t>00</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889000" y="1149350"/>
            <a:ext cx="10414000" cy="2324100"/>
          </a:xfrm>
          <a:prstGeom prst="rect">
            <a:avLst/>
          </a:prstGeom>
        </p:spPr>
        <p:txBody>
          <a:bodyPr anchor="b"/>
          <a:lstStyle/>
          <a:p>
            <a:r>
              <a:t>标题文本</a:t>
            </a:r>
          </a:p>
        </p:txBody>
      </p:sp>
      <p:sp>
        <p:nvSpPr>
          <p:cNvPr id="12" name="Shape 12"/>
          <p:cNvSpPr>
            <a:spLocks noGrp="1"/>
          </p:cNvSpPr>
          <p:nvPr>
            <p:ph type="body" sz="quarter" idx="1" hasCustomPrompt="1"/>
          </p:nvPr>
        </p:nvSpPr>
        <p:spPr>
          <a:xfrm>
            <a:off x="889000" y="3536950"/>
            <a:ext cx="10414000" cy="793750"/>
          </a:xfrm>
          <a:prstGeom prst="rect">
            <a:avLst/>
          </a:prstGeom>
        </p:spPr>
        <p:txBody>
          <a:bodyPr anchor="t"/>
          <a:lstStyle>
            <a:lvl1pPr marL="0" indent="0" algn="ctr">
              <a:spcBef>
                <a:spcPts val="0"/>
              </a:spcBef>
              <a:buSzTx/>
              <a:buNone/>
              <a:defRPr sz="2200"/>
            </a:lvl1pPr>
            <a:lvl2pPr marL="0" indent="114300" algn="ctr">
              <a:spcBef>
                <a:spcPts val="0"/>
              </a:spcBef>
              <a:buSzTx/>
              <a:buNone/>
              <a:defRPr sz="2200"/>
            </a:lvl2pPr>
            <a:lvl3pPr marL="0" indent="228600" algn="ctr">
              <a:spcBef>
                <a:spcPts val="0"/>
              </a:spcBef>
              <a:buSzTx/>
              <a:buNone/>
              <a:defRPr sz="2200"/>
            </a:lvl3pPr>
            <a:lvl4pPr marL="0" indent="342900" algn="ctr">
              <a:spcBef>
                <a:spcPts val="0"/>
              </a:spcBef>
              <a:buSzTx/>
              <a:buNone/>
              <a:defRPr sz="2200"/>
            </a:lvl4pPr>
            <a:lvl5pPr marL="0" indent="457200" algn="ctr">
              <a:spcBef>
                <a:spcPts val="0"/>
              </a:spcBef>
              <a:buSzTx/>
              <a:buNone/>
              <a:defRPr sz="2200"/>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7" name="矩形 6"/>
          <p:cNvSpPr/>
          <p:nvPr userDrawn="1"/>
        </p:nvSpPr>
        <p:spPr>
          <a:xfrm>
            <a:off x="355600" y="855980"/>
            <a:ext cx="11468100" cy="36000"/>
          </a:xfrm>
          <a:prstGeom prst="rect">
            <a:avLst/>
          </a:prstGeom>
          <a:gradFill flip="none" rotWithShape="1">
            <a:gsLst>
              <a:gs pos="0">
                <a:srgbClr val="007DD2"/>
              </a:gs>
              <a:gs pos="100000">
                <a:srgbClr val="1EAAE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55600" y="6235700"/>
            <a:ext cx="1146810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2"/>
          <a:stretch>
            <a:fillRect/>
          </a:stretch>
        </p:blipFill>
        <p:spPr>
          <a:xfrm>
            <a:off x="10705347" y="344174"/>
            <a:ext cx="1109056" cy="554528"/>
          </a:xfrm>
          <a:prstGeom prst="rect">
            <a:avLst/>
          </a:prstGeom>
        </p:spPr>
      </p:pic>
      <p:sp>
        <p:nvSpPr>
          <p:cNvPr id="15" name="文本框 14"/>
          <p:cNvSpPr txBox="1"/>
          <p:nvPr userDrawn="1"/>
        </p:nvSpPr>
        <p:spPr>
          <a:xfrm>
            <a:off x="9975438" y="6318251"/>
            <a:ext cx="1838965" cy="298736"/>
          </a:xfrm>
          <a:prstGeom prst="rect">
            <a:avLst/>
          </a:prstGeom>
          <a:noFill/>
        </p:spPr>
        <p:txBody>
          <a:bodyPr wrap="none" rtlCol="0">
            <a:spAutoFit/>
          </a:bodyPr>
          <a:lstStyle/>
          <a:p>
            <a:pPr algn="dist">
              <a:lnSpc>
                <a:spcPct val="150000"/>
              </a:lnSpc>
            </a:pPr>
            <a:r>
              <a:rPr lang="en-US" altLang="zh-CN"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a:t>
            </a:r>
            <a:r>
              <a:rPr lang="en-US" altLang="zh-CN" sz="1000" dirty="0" err="1">
                <a:solidFill>
                  <a:schemeClr val="tx1">
                    <a:lumMod val="50000"/>
                    <a:lumOff val="50000"/>
                  </a:schemeClr>
                </a:solidFill>
                <a:latin typeface="思源黑体 CN Light" panose="020B0300000000000000" pitchFamily="34" charset="-122"/>
                <a:ea typeface="思源黑体 CN Light" panose="020B0300000000000000" pitchFamily="34" charset="-122"/>
              </a:rPr>
              <a:t>FanRuan</a:t>
            </a:r>
            <a:r>
              <a:rPr lang="en-US" altLang="zh-CN"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 Software </a:t>
            </a:r>
            <a:r>
              <a:rPr lang="en-US" altLang="zh-CN" sz="1000" dirty="0" err="1">
                <a:solidFill>
                  <a:schemeClr val="tx1">
                    <a:lumMod val="50000"/>
                    <a:lumOff val="50000"/>
                  </a:schemeClr>
                </a:solidFill>
                <a:latin typeface="思源黑体 CN Light" panose="020B0300000000000000" pitchFamily="34" charset="-122"/>
                <a:ea typeface="思源黑体 CN Light" panose="020B0300000000000000" pitchFamily="34" charset="-122"/>
              </a:rPr>
              <a:t>CO.,Ltd</a:t>
            </a:r>
            <a:r>
              <a:rPr lang="en-US" altLang="zh-CN"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a:t>
            </a:r>
            <a:endParaRPr lang="zh-CN" altLang="en-US" sz="10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16" name="文本框 15"/>
          <p:cNvSpPr txBox="1"/>
          <p:nvPr userDrawn="1"/>
        </p:nvSpPr>
        <p:spPr>
          <a:xfrm>
            <a:off x="368300" y="6318251"/>
            <a:ext cx="1723549" cy="298736"/>
          </a:xfrm>
          <a:prstGeom prst="rect">
            <a:avLst/>
          </a:prstGeom>
          <a:noFill/>
        </p:spPr>
        <p:txBody>
          <a:bodyPr wrap="none" rtlCol="0">
            <a:spAutoFit/>
          </a:bodyPr>
          <a:lstStyle/>
          <a:p>
            <a:pPr algn="dist">
              <a:lnSpc>
                <a:spcPct val="150000"/>
              </a:lnSpc>
            </a:pPr>
            <a:r>
              <a:rPr lang="zh-CN" altLang="en-US"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帆软，让数据成为生产力！</a:t>
            </a:r>
          </a:p>
        </p:txBody>
      </p:sp>
      <p:sp>
        <p:nvSpPr>
          <p:cNvPr id="20" name="标题 17"/>
          <p:cNvSpPr>
            <a:spLocks noGrp="1"/>
          </p:cNvSpPr>
          <p:nvPr>
            <p:ph type="title"/>
          </p:nvPr>
        </p:nvSpPr>
        <p:spPr>
          <a:xfrm>
            <a:off x="345439" y="412585"/>
            <a:ext cx="9992362" cy="430531"/>
          </a:xfrm>
        </p:spPr>
        <p:txBody>
          <a:bodyPr>
            <a:normAutofit/>
          </a:bodyPr>
          <a:lstStyle>
            <a:lvl1pPr>
              <a:defRPr sz="2400" b="1" i="0">
                <a:solidFill>
                  <a:srgbClr val="007DD2"/>
                </a:solidFill>
                <a:latin typeface="思源黑体 CN Medium" panose="020B0300000000000000" pitchFamily="34" charset="-122"/>
                <a:ea typeface="Source Han Sans CN Medium" panose="020B0300000000000000" charset="-122"/>
                <a:cs typeface="思源黑体 CN Medium" panose="020B0300000000000000" pitchFamily="34" charset="-122"/>
              </a:defRPr>
            </a:lvl1pPr>
          </a:lstStyle>
          <a:p>
            <a:r>
              <a:rPr lang="zh-CN" altLang="en-US" dirty="0"/>
              <a:t>单击此处编辑母版标题样式</a:t>
            </a:r>
          </a:p>
        </p:txBody>
      </p:sp>
      <p:sp>
        <p:nvSpPr>
          <p:cNvPr id="12" name="文本占位符 11"/>
          <p:cNvSpPr>
            <a:spLocks noGrp="1"/>
          </p:cNvSpPr>
          <p:nvPr>
            <p:ph type="body" sz="quarter" idx="10" hasCustomPrompt="1"/>
          </p:nvPr>
        </p:nvSpPr>
        <p:spPr>
          <a:xfrm>
            <a:off x="346075" y="1050925"/>
            <a:ext cx="7329488" cy="46783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7" name="图片占位符 16"/>
          <p:cNvSpPr>
            <a:spLocks noGrp="1"/>
          </p:cNvSpPr>
          <p:nvPr>
            <p:ph type="pic" sz="quarter" idx="11"/>
          </p:nvPr>
        </p:nvSpPr>
        <p:spPr>
          <a:xfrm>
            <a:off x="8074025" y="1281266"/>
            <a:ext cx="3521075" cy="4279900"/>
          </a:xfrm>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内容页">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84602" cy="6858000"/>
          </a:xfrm>
          <a:prstGeom prst="rect">
            <a:avLst/>
          </a:prstGeom>
        </p:spPr>
      </p:pic>
      <p:sp>
        <p:nvSpPr>
          <p:cNvPr id="7" name="矩形 6"/>
          <p:cNvSpPr/>
          <p:nvPr userDrawn="1"/>
        </p:nvSpPr>
        <p:spPr>
          <a:xfrm>
            <a:off x="355600" y="855980"/>
            <a:ext cx="11468100" cy="36000"/>
          </a:xfrm>
          <a:prstGeom prst="rect">
            <a:avLst/>
          </a:prstGeom>
          <a:gradFill flip="none" rotWithShape="1">
            <a:gsLst>
              <a:gs pos="0">
                <a:srgbClr val="007DD2"/>
              </a:gs>
              <a:gs pos="100000">
                <a:srgbClr val="1EAAE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55600" y="6235700"/>
            <a:ext cx="1146810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3"/>
          <a:stretch>
            <a:fillRect/>
          </a:stretch>
        </p:blipFill>
        <p:spPr>
          <a:xfrm>
            <a:off x="10705347" y="344174"/>
            <a:ext cx="1109056" cy="554528"/>
          </a:xfrm>
          <a:prstGeom prst="rect">
            <a:avLst/>
          </a:prstGeom>
        </p:spPr>
      </p:pic>
      <p:sp>
        <p:nvSpPr>
          <p:cNvPr id="15" name="文本框 14"/>
          <p:cNvSpPr txBox="1"/>
          <p:nvPr userDrawn="1"/>
        </p:nvSpPr>
        <p:spPr>
          <a:xfrm>
            <a:off x="9975438" y="6318251"/>
            <a:ext cx="1838965" cy="298736"/>
          </a:xfrm>
          <a:prstGeom prst="rect">
            <a:avLst/>
          </a:prstGeom>
          <a:noFill/>
        </p:spPr>
        <p:txBody>
          <a:bodyPr wrap="none" rtlCol="0">
            <a:spAutoFit/>
          </a:bodyPr>
          <a:lstStyle/>
          <a:p>
            <a:pPr algn="dist">
              <a:lnSpc>
                <a:spcPct val="150000"/>
              </a:lnSpc>
            </a:pPr>
            <a:r>
              <a:rPr lang="en-US" altLang="zh-CN"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a:t>
            </a:r>
            <a:r>
              <a:rPr lang="en-US" altLang="zh-CN" sz="1000" dirty="0" err="1">
                <a:solidFill>
                  <a:schemeClr val="tx1">
                    <a:lumMod val="50000"/>
                    <a:lumOff val="50000"/>
                  </a:schemeClr>
                </a:solidFill>
                <a:latin typeface="思源黑体 CN Light" panose="020B0300000000000000" pitchFamily="34" charset="-122"/>
                <a:ea typeface="思源黑体 CN Light" panose="020B0300000000000000" pitchFamily="34" charset="-122"/>
              </a:rPr>
              <a:t>FanRuan</a:t>
            </a:r>
            <a:r>
              <a:rPr lang="en-US" altLang="zh-CN"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 Software </a:t>
            </a:r>
            <a:r>
              <a:rPr lang="en-US" altLang="zh-CN" sz="1000" dirty="0" err="1">
                <a:solidFill>
                  <a:schemeClr val="tx1">
                    <a:lumMod val="50000"/>
                    <a:lumOff val="50000"/>
                  </a:schemeClr>
                </a:solidFill>
                <a:latin typeface="思源黑体 CN Light" panose="020B0300000000000000" pitchFamily="34" charset="-122"/>
                <a:ea typeface="思源黑体 CN Light" panose="020B0300000000000000" pitchFamily="34" charset="-122"/>
              </a:rPr>
              <a:t>CO.,Ltd</a:t>
            </a:r>
            <a:r>
              <a:rPr lang="en-US" altLang="zh-CN"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a:t>
            </a:r>
            <a:endParaRPr lang="zh-CN" altLang="en-US" sz="10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16" name="文本框 15"/>
          <p:cNvSpPr txBox="1"/>
          <p:nvPr userDrawn="1"/>
        </p:nvSpPr>
        <p:spPr>
          <a:xfrm>
            <a:off x="368300" y="6318251"/>
            <a:ext cx="1723549" cy="298736"/>
          </a:xfrm>
          <a:prstGeom prst="rect">
            <a:avLst/>
          </a:prstGeom>
          <a:noFill/>
        </p:spPr>
        <p:txBody>
          <a:bodyPr wrap="none" rtlCol="0">
            <a:spAutoFit/>
          </a:bodyPr>
          <a:lstStyle/>
          <a:p>
            <a:pPr algn="dist">
              <a:lnSpc>
                <a:spcPct val="150000"/>
              </a:lnSpc>
            </a:pPr>
            <a:r>
              <a:rPr lang="zh-CN" altLang="en-US"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帆软，让数据成为生产力！</a:t>
            </a:r>
          </a:p>
        </p:txBody>
      </p:sp>
      <p:sp>
        <p:nvSpPr>
          <p:cNvPr id="20" name="标题 17"/>
          <p:cNvSpPr>
            <a:spLocks noGrp="1"/>
          </p:cNvSpPr>
          <p:nvPr>
            <p:ph type="title" hasCustomPrompt="1"/>
          </p:nvPr>
        </p:nvSpPr>
        <p:spPr>
          <a:xfrm>
            <a:off x="355601" y="412585"/>
            <a:ext cx="9982200" cy="430531"/>
          </a:xfrm>
        </p:spPr>
        <p:txBody>
          <a:bodyPr>
            <a:normAutofit/>
          </a:bodyPr>
          <a:lstStyle>
            <a:lvl1pPr>
              <a:defRPr sz="2400" b="0" i="0">
                <a:solidFill>
                  <a:srgbClr val="007DD2"/>
                </a:solidFill>
                <a:latin typeface="思源黑体 CN Medium" panose="020B0300000000000000" pitchFamily="34" charset="-122"/>
                <a:ea typeface="思源黑体 CN Medium" panose="020B0300000000000000" pitchFamily="34" charset="-122"/>
                <a:cs typeface="思源黑体 CN Medium" panose="020B0300000000000000" pitchFamily="34" charset="-122"/>
              </a:defRPr>
            </a:lvl1pPr>
          </a:lstStyle>
          <a:p>
            <a:r>
              <a:rPr lang="zh-CN" altLang="en-US" dirty="0"/>
              <a:t>图表</a:t>
            </a:r>
          </a:p>
        </p:txBody>
      </p:sp>
      <p:sp>
        <p:nvSpPr>
          <p:cNvPr id="5" name="图片占位符 4"/>
          <p:cNvSpPr>
            <a:spLocks noGrp="1"/>
          </p:cNvSpPr>
          <p:nvPr>
            <p:ph type="pic" sz="quarter" idx="10"/>
          </p:nvPr>
        </p:nvSpPr>
        <p:spPr>
          <a:xfrm>
            <a:off x="3736975" y="1739900"/>
            <a:ext cx="7364413" cy="3697288"/>
          </a:xfrm>
        </p:spPr>
        <p:txBody>
          <a:bodyPr/>
          <a:lstStyle/>
          <a:p>
            <a:endParaRPr lang="zh-CN" altLang="en-US"/>
          </a:p>
        </p:txBody>
      </p:sp>
      <p:sp>
        <p:nvSpPr>
          <p:cNvPr id="6" name="文本框 5"/>
          <p:cNvSpPr txBox="1"/>
          <p:nvPr userDrawn="1"/>
        </p:nvSpPr>
        <p:spPr>
          <a:xfrm>
            <a:off x="609600" y="1543665"/>
            <a:ext cx="1936955" cy="3677264"/>
          </a:xfrm>
          <a:prstGeom prst="rect">
            <a:avLst/>
          </a:prstGeom>
          <a:noFill/>
        </p:spPr>
        <p:txBody>
          <a:bodyPr wrap="square" rtlCol="0">
            <a:spAutoFit/>
          </a:bodyPr>
          <a:lstStyle/>
          <a:p>
            <a:endParaRPr lang="zh-CN" altLang="en-US" dirty="0"/>
          </a:p>
        </p:txBody>
      </p:sp>
      <p:sp>
        <p:nvSpPr>
          <p:cNvPr id="19" name="文本占位符 18"/>
          <p:cNvSpPr>
            <a:spLocks noGrp="1"/>
          </p:cNvSpPr>
          <p:nvPr>
            <p:ph type="body" sz="quarter" idx="11" hasCustomPrompt="1"/>
          </p:nvPr>
        </p:nvSpPr>
        <p:spPr>
          <a:xfrm>
            <a:off x="609599" y="1543050"/>
            <a:ext cx="2044161" cy="3771900"/>
          </a:xfrm>
        </p:spPr>
        <p:txBody>
          <a:bodyPr/>
          <a:lstStyle>
            <a:lvl1pPr marL="0" indent="0">
              <a:buNone/>
              <a:defRPr sz="1600">
                <a:latin typeface="思源黑体 CN Normal" panose="020B0400000000000000" pitchFamily="34" charset="-122"/>
              </a:defRPr>
            </a:lvl1pPr>
            <a:lvl2pPr>
              <a:defRPr sz="1600">
                <a:latin typeface="思源黑体 CN Normal" panose="020B0400000000000000" pitchFamily="34" charset="-122"/>
              </a:defRPr>
            </a:lvl2pPr>
            <a:lvl3pPr>
              <a:defRPr sz="1600">
                <a:latin typeface="思源黑体 CN Normal" panose="020B0400000000000000" pitchFamily="34" charset="-122"/>
              </a:defRPr>
            </a:lvl3pPr>
            <a:lvl4pPr>
              <a:defRPr sz="1600">
                <a:latin typeface="思源黑体 CN Normal" panose="020B0400000000000000" pitchFamily="34" charset="-122"/>
              </a:defRPr>
            </a:lvl4pPr>
            <a:lvl5pPr>
              <a:defRPr sz="1600">
                <a:latin typeface="思源黑体 CN Normal" panose="020B0400000000000000" pitchFamily="34" charset="-122"/>
              </a:defRPr>
            </a:lvl5pPr>
          </a:lstStyle>
          <a:p>
            <a:pPr lvl="0"/>
            <a:r>
              <a:rPr lang="zh-CN" altLang="en-US" dirty="0"/>
              <a:t>思源黑体，字号</a:t>
            </a:r>
            <a:r>
              <a:rPr lang="en-US" altLang="zh-CN" dirty="0"/>
              <a:t>16</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7345" y="850900"/>
            <a:ext cx="8488527" cy="7078806"/>
          </a:xfrm>
          <a:prstGeom prst="rect">
            <a:avLst/>
          </a:prstGeom>
        </p:spPr>
      </p:pic>
      <p:sp>
        <p:nvSpPr>
          <p:cNvPr id="2" name="标题 1"/>
          <p:cNvSpPr>
            <a:spLocks noGrp="1"/>
          </p:cNvSpPr>
          <p:nvPr>
            <p:ph type="title" hasCustomPrompt="1"/>
          </p:nvPr>
        </p:nvSpPr>
        <p:spPr>
          <a:xfrm>
            <a:off x="838200" y="889000"/>
            <a:ext cx="10515600" cy="801688"/>
          </a:xfrm>
        </p:spPr>
        <p:txBody>
          <a:bodyPr/>
          <a:lstStyle>
            <a:lvl1pPr>
              <a:defRPr>
                <a:solidFill>
                  <a:srgbClr val="007DD2"/>
                </a:solidFill>
                <a:latin typeface="思源黑体 CN Normal" panose="020B0400000000000000" pitchFamily="34" charset="-122"/>
                <a:ea typeface="思源黑体 CN Normal" panose="020B0400000000000000" pitchFamily="34" charset="-122"/>
              </a:defRPr>
            </a:lvl1pPr>
          </a:lstStyle>
          <a:p>
            <a:r>
              <a:rPr lang="zh-CN" altLang="en-US" dirty="0"/>
              <a:t>目录 </a:t>
            </a:r>
            <a:r>
              <a:rPr lang="en-US" altLang="zh-CN" dirty="0"/>
              <a:t>CONTENT</a:t>
            </a:r>
            <a:endParaRPr lang="zh-CN" altLang="en-US" dirty="0"/>
          </a:p>
        </p:txBody>
      </p:sp>
      <p:sp>
        <p:nvSpPr>
          <p:cNvPr id="4" name="日期占位符 3"/>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39B484-942F-4E05-999B-4AA2CD1A3F8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651" y="0"/>
            <a:ext cx="12184602" cy="6858000"/>
          </a:xfrm>
          <a:prstGeom prst="rect">
            <a:avLst/>
          </a:prstGeom>
        </p:spPr>
      </p:pic>
      <p:sp>
        <p:nvSpPr>
          <p:cNvPr id="7" name="矩形 6"/>
          <p:cNvSpPr/>
          <p:nvPr userDrawn="1"/>
        </p:nvSpPr>
        <p:spPr>
          <a:xfrm>
            <a:off x="355600" y="855980"/>
            <a:ext cx="11468100" cy="36000"/>
          </a:xfrm>
          <a:prstGeom prst="rect">
            <a:avLst/>
          </a:prstGeom>
          <a:gradFill flip="none" rotWithShape="1">
            <a:gsLst>
              <a:gs pos="0">
                <a:srgbClr val="007DD2"/>
              </a:gs>
              <a:gs pos="100000">
                <a:srgbClr val="1EAAE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55600" y="6235700"/>
            <a:ext cx="1146810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9975438" y="6318251"/>
            <a:ext cx="1838965" cy="298736"/>
          </a:xfrm>
          <a:prstGeom prst="rect">
            <a:avLst/>
          </a:prstGeom>
          <a:noFill/>
        </p:spPr>
        <p:txBody>
          <a:bodyPr wrap="none" rtlCol="0">
            <a:spAutoFit/>
          </a:bodyPr>
          <a:lstStyle/>
          <a:p>
            <a:pPr algn="dist">
              <a:lnSpc>
                <a:spcPct val="150000"/>
              </a:lnSpc>
            </a:pPr>
            <a:r>
              <a:rPr lang="en-US" altLang="zh-CN"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a:t>
            </a:r>
            <a:r>
              <a:rPr lang="en-US" altLang="zh-CN" sz="1000" dirty="0" err="1">
                <a:solidFill>
                  <a:schemeClr val="tx1">
                    <a:lumMod val="50000"/>
                    <a:lumOff val="50000"/>
                  </a:schemeClr>
                </a:solidFill>
                <a:latin typeface="思源黑体 CN Light" panose="020B0300000000000000" pitchFamily="34" charset="-122"/>
                <a:ea typeface="思源黑体 CN Light" panose="020B0300000000000000" pitchFamily="34" charset="-122"/>
              </a:rPr>
              <a:t>FanRuan</a:t>
            </a:r>
            <a:r>
              <a:rPr lang="en-US" altLang="zh-CN"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 Software </a:t>
            </a:r>
            <a:r>
              <a:rPr lang="en-US" altLang="zh-CN" sz="1000" dirty="0" err="1">
                <a:solidFill>
                  <a:schemeClr val="tx1">
                    <a:lumMod val="50000"/>
                    <a:lumOff val="50000"/>
                  </a:schemeClr>
                </a:solidFill>
                <a:latin typeface="思源黑体 CN Light" panose="020B0300000000000000" pitchFamily="34" charset="-122"/>
                <a:ea typeface="思源黑体 CN Light" panose="020B0300000000000000" pitchFamily="34" charset="-122"/>
              </a:rPr>
              <a:t>CO.,Ltd</a:t>
            </a:r>
            <a:r>
              <a:rPr lang="en-US" altLang="zh-CN"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a:t>
            </a:r>
            <a:endParaRPr lang="zh-CN" altLang="en-US" sz="10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16" name="文本框 15"/>
          <p:cNvSpPr txBox="1"/>
          <p:nvPr userDrawn="1"/>
        </p:nvSpPr>
        <p:spPr>
          <a:xfrm>
            <a:off x="368300" y="6318251"/>
            <a:ext cx="1723549" cy="298736"/>
          </a:xfrm>
          <a:prstGeom prst="rect">
            <a:avLst/>
          </a:prstGeom>
          <a:noFill/>
        </p:spPr>
        <p:txBody>
          <a:bodyPr wrap="none" rtlCol="0">
            <a:spAutoFit/>
          </a:bodyPr>
          <a:lstStyle/>
          <a:p>
            <a:pPr algn="dist">
              <a:lnSpc>
                <a:spcPct val="150000"/>
              </a:lnSpc>
            </a:pPr>
            <a:r>
              <a:rPr lang="zh-CN" altLang="en-US" sz="1000" dirty="0">
                <a:solidFill>
                  <a:schemeClr val="tx1">
                    <a:lumMod val="50000"/>
                    <a:lumOff val="50000"/>
                  </a:schemeClr>
                </a:solidFill>
                <a:latin typeface="思源黑体 CN Light" panose="020B0300000000000000" pitchFamily="34" charset="-122"/>
                <a:ea typeface="思源黑体 CN Light" panose="020B0300000000000000" pitchFamily="34" charset="-122"/>
              </a:rPr>
              <a:t>帆软，让数据成为生产力！</a:t>
            </a:r>
          </a:p>
        </p:txBody>
      </p:sp>
      <p:sp>
        <p:nvSpPr>
          <p:cNvPr id="20" name="标题 17"/>
          <p:cNvSpPr>
            <a:spLocks noGrp="1"/>
          </p:cNvSpPr>
          <p:nvPr>
            <p:ph type="title"/>
          </p:nvPr>
        </p:nvSpPr>
        <p:spPr>
          <a:xfrm>
            <a:off x="388617" y="412585"/>
            <a:ext cx="9949183" cy="430531"/>
          </a:xfrm>
        </p:spPr>
        <p:txBody>
          <a:bodyPr>
            <a:normAutofit/>
          </a:bodyPr>
          <a:lstStyle>
            <a:lvl1pPr>
              <a:defRPr sz="2400" b="1">
                <a:solidFill>
                  <a:srgbClr val="007DD2"/>
                </a:solidFill>
                <a:latin typeface="思源黑体 CN Normal" panose="020B0400000000000000" pitchFamily="34" charset="-122"/>
                <a:ea typeface="思源黑体 CN Normal" panose="020B0400000000000000" pitchFamily="34" charset="-122"/>
              </a:defRPr>
            </a:lvl1pPr>
          </a:lstStyle>
          <a:p>
            <a:r>
              <a:rPr lang="zh-CN" altLang="en-US" dirty="0"/>
              <a:t>单击此处编辑母版标题样式</a:t>
            </a:r>
          </a:p>
        </p:txBody>
      </p:sp>
      <p:pic>
        <p:nvPicPr>
          <p:cNvPr id="2" name="图片 1"/>
          <p:cNvPicPr>
            <a:picLocks noChangeAspect="1"/>
          </p:cNvPicPr>
          <p:nvPr userDrawn="1"/>
        </p:nvPicPr>
        <p:blipFill>
          <a:blip r:embed="rId3"/>
          <a:stretch>
            <a:fillRect/>
          </a:stretch>
        </p:blipFill>
        <p:spPr>
          <a:xfrm>
            <a:off x="10705347" y="344174"/>
            <a:ext cx="1109056" cy="5545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b="20438"/>
          <a:stretch>
            <a:fillRect/>
          </a:stretch>
        </p:blipFill>
        <p:spPr>
          <a:xfrm>
            <a:off x="-38100" y="1"/>
            <a:ext cx="12293600" cy="6858000"/>
          </a:xfrm>
          <a:prstGeom prst="rect">
            <a:avLst/>
          </a:prstGeom>
        </p:spPr>
      </p:pic>
      <p:sp>
        <p:nvSpPr>
          <p:cNvPr id="2" name="标题 1"/>
          <p:cNvSpPr>
            <a:spLocks noGrp="1"/>
          </p:cNvSpPr>
          <p:nvPr>
            <p:ph type="ctrTitle" hasCustomPrompt="1"/>
          </p:nvPr>
        </p:nvSpPr>
        <p:spPr>
          <a:xfrm>
            <a:off x="989573" y="2660059"/>
            <a:ext cx="9753600" cy="979003"/>
          </a:xfrm>
        </p:spPr>
        <p:txBody>
          <a:bodyPr anchor="ctr">
            <a:normAutofit/>
          </a:bodyPr>
          <a:lstStyle>
            <a:lvl1pPr algn="l">
              <a:defRPr sz="4000">
                <a:solidFill>
                  <a:schemeClr val="bg1"/>
                </a:solidFill>
                <a:latin typeface="思源黑体 CN Medium" panose="020B0300000000000000" pitchFamily="34" charset="-122"/>
                <a:ea typeface="思源黑体 CN Medium" panose="020B0300000000000000" pitchFamily="34" charset="-122"/>
              </a:defRPr>
            </a:lvl1pPr>
          </a:lstStyle>
          <a:p>
            <a:r>
              <a:rPr lang="zh-CN" altLang="en-US" dirty="0"/>
              <a:t>感谢您的聆听！</a:t>
            </a:r>
          </a:p>
        </p:txBody>
      </p:sp>
      <p:sp>
        <p:nvSpPr>
          <p:cNvPr id="3" name="副标题 2"/>
          <p:cNvSpPr>
            <a:spLocks noGrp="1"/>
          </p:cNvSpPr>
          <p:nvPr>
            <p:ph type="subTitle" idx="1" hasCustomPrompt="1"/>
          </p:nvPr>
        </p:nvSpPr>
        <p:spPr>
          <a:xfrm>
            <a:off x="989573" y="3891900"/>
            <a:ext cx="6883400" cy="459526"/>
          </a:xfrm>
          <a:prstGeom prst="rect">
            <a:avLst/>
          </a:prstGeom>
        </p:spPr>
        <p:txBody>
          <a:bodyPr anchor="ctr"/>
          <a:lstStyle>
            <a:lvl1pPr marL="0" indent="0" algn="l">
              <a:buNone/>
              <a:defRPr sz="2400" baseline="0">
                <a:solidFill>
                  <a:schemeClr val="bg1"/>
                </a:solidFill>
                <a:latin typeface="思源黑体 CN Normal" panose="020B0400000000000000" pitchFamily="34" charset="-122"/>
                <a:ea typeface="思源黑体 CN Normal" panose="020B04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THANK YOU</a:t>
            </a:r>
            <a:endParaRPr lang="zh-CN" altLang="en-US" dirty="0"/>
          </a:p>
        </p:txBody>
      </p:sp>
      <p:sp>
        <p:nvSpPr>
          <p:cNvPr id="4" name="日期占位符 3"/>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39B484-942F-4E05-999B-4AA2CD1A3F86}" type="slidenum">
              <a:rPr lang="zh-CN" altLang="en-US" smtClean="0"/>
              <a:t>‹#›</a:t>
            </a:fld>
            <a:endParaRPr lang="zh-CN" altLang="en-US"/>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74573" y="1275697"/>
            <a:ext cx="4509527" cy="5729005"/>
          </a:xfrm>
          <a:prstGeom prst="rect">
            <a:avLst/>
          </a:prstGeom>
        </p:spPr>
      </p:pic>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9573" y="1125705"/>
            <a:ext cx="1283727" cy="64186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39B484-942F-4E05-999B-4AA2CD1A3F8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339B484-942F-4E05-999B-4AA2CD1A3F8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39B484-942F-4E05-999B-4AA2CD1A3F8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339B484-942F-4E05-999B-4AA2CD1A3F8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DB90904-EF7A-4A64-ABC7-704499CB12B3}" type="datetimeFigureOut">
              <a:rPr lang="zh-CN" altLang="en-US" smtClean="0"/>
              <a:t>2024/8/19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39B484-942F-4E05-999B-4AA2CD1A3F8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B90904-EF7A-4A64-ABC7-704499CB12B3}" type="datetimeFigureOut">
              <a:rPr lang="zh-CN" altLang="en-US" smtClean="0"/>
              <a:t>2024/8/19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9B484-942F-4E05-999B-4AA2CD1A3F8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hyperlink" Target="https://help.fanruan.com/finebi6.0/doc-view-199.html"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8.xml"/><Relationship Id="rId5" Type="http://schemas.openxmlformats.org/officeDocument/2006/relationships/hyperlink" Target="https://help.fanruan.com/finebi6.0/doc-view-200.html"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14.png"/><Relationship Id="rId4" Type="http://schemas.openxmlformats.org/officeDocument/2006/relationships/hyperlink" Target="https://help.fanruan.com/finebi6.0/doc-view-1955.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hyperlink" Target="https://help.fanruan.com/finebi6.0/doc-view-202.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hyperlink" Target="https://help.fanruan.com/finebi6.0/doc-view-203.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hyperlink" Target="https://help.fanruan.com/finebi6.0/doc-view-1726.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hyperlink" Target="https://help.fanruan.com/finebi6.0/doc-view-226.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hyperlink" Target="https://help.fanruan.com/finebi/doc-view-210.html?source=0&amp;from=materia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hyperlink" Target="https://help.fanruan.com/finebi6.0/doc-view-274.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hyperlink" Target="https://help.fanruan.com/finebi6.0/doc-view-216.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hyperlink" Target="https://help.fanruan.com/finebi6.0/doc-view-208.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hyperlink" Target="https://help.fanruan.com/finebi6.0/doc-view-211.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hyperlink" Target="https://help.fanruan.com/finebi6.0/doc-view-212.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hyperlink" Target="https://help.fanruan.com/finebi6.0/doc-view-214.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hyperlink" Target="https://help.fanruan.com/finebi6.0/doc-view-411.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help.fanruan.com/finebi6.0/doc-view-411.html" TargetMode="Externa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hyperlink" Target="https://help.fanruan.com/finebi/doc-view-1665.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hyperlink" Target="https://help.fanruan.com/finebi6.0/doc-view-207.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hyperlink" Target="https://help.fanruan.com/finebi6.0/doc-view-201.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hyperlink" Target="https://help.fanruan.com/finebi6.0/doc-view-204.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hyperlink" Target="https://help.fanruan.com/finebi6.0/doc-view-205.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28.xml"/><Relationship Id="rId4" Type="http://schemas.openxmlformats.org/officeDocument/2006/relationships/hyperlink" Target="https://help.fanruan.com/finebi6.0/doc-view-196.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hyperlink" Target="https://help.fanruan.com/finebi6.0/doc-view-193.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hyperlink" Target="https://help.fanruan.com/finebi/doc-view-195.html?source=0&amp;from=materia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hyperlink" Target="https://help.fanruan.com/finebi6.0/doc-view-215.html"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2.xml"/><Relationship Id="rId5" Type="http://schemas.openxmlformats.org/officeDocument/2006/relationships/hyperlink" Target="https://help.fanruan.com/finebi6.0/doc-view-1050.html" TargetMode="Externa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6.xml"/><Relationship Id="rId1" Type="http://schemas.openxmlformats.org/officeDocument/2006/relationships/tags" Target="../tags/tag3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hyperlink" Target="https://help.fanruan.com/finebi/doc-view-219.html?source=0&amp;from=materia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hyperlink" Target="https://help.fanruan.com/finebi6.0/doc-view-239.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hyperlink" Target="https://help.fanruan.com/finebi/doc-view-239.html?source=0&amp;from=materia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slideLayout" Target="../slideLayouts/slideLayout3.xml"/><Relationship Id="rId1" Type="http://schemas.openxmlformats.org/officeDocument/2006/relationships/tags" Target="../tags/tag41.xml"/><Relationship Id="rId4" Type="http://schemas.openxmlformats.org/officeDocument/2006/relationships/hyperlink" Target="https://help.fanruan.com/finebi6.0/doc-view-239.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hyperlink" Target="https://help.fanruan.com/finebi6.0/doc-view-239.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hyperlink" Target="https://help.fanruan.com/finebi6.0/doc-view-240.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hyperlink" Target="https://help.fanruan.com/finebi/doc-view-240.html?source=0&amp;from=materia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3.xml"/><Relationship Id="rId1" Type="http://schemas.openxmlformats.org/officeDocument/2006/relationships/tags" Target="../tags/tag45.xml"/><Relationship Id="rId4" Type="http://schemas.openxmlformats.org/officeDocument/2006/relationships/hyperlink" Target="https://help.fanruan.com/finebi6.0/doc-view-240.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help.fanruan.com/finebi6.0/doc-view-241.html" TargetMode="External"/><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hyperlink" Target="https://help.fanruan.com/finebi6.0/doc-view-235.htm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hyperlink" Target="https://help.fanruan.com/finebi/doc-view-1049.html" TargetMode="External"/><Relationship Id="rId4"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hyperlink" Target="https://help.fanruan.com/finebi6.0/doc-view-873.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help.fanruan.com/finebi6.0/doc-view-152.html"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help.fanruan.com/finebi6.0/doc-view-231.html"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help.fanruan.com/finebi6.0/doc-view-231.html"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help.fanruan.com/finebi6.0/doc-view-231.html"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help.fanruan.com/finebi6.0/doc-view-231.html"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help.fanruan.com/finebi6.0/doc-view-231.html"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help.fanruan.com/finebi6.0/doc-view-231.html" TargetMode="External"/><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hyperlink" Target="https://help.fanruan.com/finebi6.0/doc-view-192.html"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hyperlink" Target="https://help.fanruan.com/finebi/doc-view-197.html?source=0&amp;from=material"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hyperlink" Target="https://help.fanruan.com/finebi6.0/doc-view-198.html"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dirty="0" err="1">
                <a:latin typeface="Noto Sans S Chinese Medium" panose="020B0600000000000000" charset="-122"/>
                <a:ea typeface="Noto Sans S Chinese Medium" panose="020B0600000000000000" charset="-122"/>
                <a:cs typeface="Noto Sans S Chinese Medium" panose="020B0600000000000000" charset="-122"/>
              </a:rPr>
              <a:t>FineBI图表专题</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31" y="1299408"/>
            <a:ext cx="3240000" cy="44604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1020" y="2200275"/>
            <a:ext cx="3239135" cy="26765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多系列柱形图</a:t>
            </a:r>
            <a:r>
              <a:rPr lang="zh-CN" altLang="en-US" sz="1400" dirty="0">
                <a:latin typeface="Noto Sans S Chinese Regular" panose="020B0500000000000000" charset="-122"/>
                <a:ea typeface="Noto Sans S Chinese Regular" panose="020B0500000000000000" charset="-122"/>
              </a:rPr>
              <a:t>：用于展示不同系列指标间的对比情况，能清晰的看出每个维度下不同指标的大小</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p:txBody>
      </p:sp>
      <p:pic>
        <p:nvPicPr>
          <p:cNvPr id="12" name="图片 11"/>
          <p:cNvPicPr>
            <a:picLocks noChangeAspect="1"/>
          </p:cNvPicPr>
          <p:nvPr/>
        </p:nvPicPr>
        <p:blipFill>
          <a:blip r:embed="rId4"/>
          <a:stretch>
            <a:fillRect/>
          </a:stretch>
        </p:blipFill>
        <p:spPr>
          <a:xfrm>
            <a:off x="4655948" y="1299408"/>
            <a:ext cx="6654960" cy="4448315"/>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5"/>
              </a:rPr>
              <a:t>https://help.fanruan.com/finebi6.0/doc-view-199.html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柱形图</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307246"/>
            <a:ext cx="3240000" cy="43872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540385" y="2311400"/>
            <a:ext cx="3240405" cy="23533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对比柱形图</a:t>
            </a:r>
            <a:r>
              <a:rPr lang="zh-CN" altLang="en-US" sz="1400" dirty="0">
                <a:latin typeface="Noto Sans S Chinese Regular" panose="020B0500000000000000" charset="-122"/>
                <a:ea typeface="Noto Sans S Chinese Regular" panose="020B0500000000000000" charset="-122"/>
              </a:rPr>
              <a:t>：是一种以背靠背形式的条形图，主要用于展示同一维度下，两个指标的对比分析</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pic>
        <p:nvPicPr>
          <p:cNvPr id="7" name="图片 6"/>
          <p:cNvPicPr>
            <a:picLocks noChangeAspect="1"/>
          </p:cNvPicPr>
          <p:nvPr/>
        </p:nvPicPr>
        <p:blipFill>
          <a:blip r:embed="rId4"/>
          <a:stretch>
            <a:fillRect/>
          </a:stretch>
        </p:blipFill>
        <p:spPr>
          <a:xfrm>
            <a:off x="4688950" y="1307246"/>
            <a:ext cx="6615567" cy="4387256"/>
          </a:xfrm>
          <a:prstGeom prst="rect">
            <a:avLst/>
          </a:prstGeom>
        </p:spPr>
      </p:pic>
      <p:sp>
        <p:nvSpPr>
          <p:cNvPr id="8" name="矩形 7"/>
          <p:cNvSpPr/>
          <p:nvPr/>
        </p:nvSpPr>
        <p:spPr>
          <a:xfrm>
            <a:off x="355600" y="5913014"/>
            <a:ext cx="10803811" cy="64516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5"/>
              </a:rPr>
              <a:t>https://help.fanruan.com/finebi6.0/doc-view-200.html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solidFill>
                <a:srgbClr val="172B4D"/>
              </a:solidFill>
              <a:latin typeface="华文中宋" panose="02010600040101010101" pitchFamily="2" charset="-122"/>
              <a:ea typeface="思源黑体 CN Light" panose="020B0300000000000000"/>
            </a:endParaRPr>
          </a:p>
          <a:p>
            <a:pPr marL="171450" indent="-171450">
              <a:buFont typeface="Wingdings" panose="05000000000000000000" pitchFamily="2" charset="2"/>
              <a:buChar char="Ø"/>
            </a:pPr>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柱形图</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706374"/>
            <a:ext cx="3240000" cy="3374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541020" y="2112010"/>
            <a:ext cx="3239135" cy="26765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箱型图</a:t>
            </a:r>
            <a:r>
              <a:rPr lang="zh-CN" altLang="en-US" sz="1400" dirty="0">
                <a:latin typeface="Noto Sans S Chinese Regular" panose="020B0500000000000000" charset="-122"/>
                <a:ea typeface="Noto Sans S Chinese Regular" panose="020B0500000000000000" charset="-122"/>
              </a:rPr>
              <a:t>：是一种用作显示一组数据分散情况资料的统计图，主要用于反映原始数据分布的特征，还可以进行多组数据分布特征的比较。</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zh-CN" altLang="en-US"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sp>
        <p:nvSpPr>
          <p:cNvPr id="8" name="矩形 7"/>
          <p:cNvSpPr/>
          <p:nvPr/>
        </p:nvSpPr>
        <p:spPr>
          <a:xfrm>
            <a:off x="355600" y="5913014"/>
            <a:ext cx="10803811" cy="64516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https://help.fanruan.com/finebi6.0/doc-view-1955.html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pic>
        <p:nvPicPr>
          <p:cNvPr id="2" name="图片 1"/>
          <p:cNvPicPr>
            <a:picLocks noChangeAspect="1"/>
          </p:cNvPicPr>
          <p:nvPr/>
        </p:nvPicPr>
        <p:blipFill>
          <a:blip r:embed="rId5"/>
          <a:stretch>
            <a:fillRect/>
          </a:stretch>
        </p:blipFill>
        <p:spPr>
          <a:xfrm>
            <a:off x="4057650" y="1706374"/>
            <a:ext cx="7594021" cy="3374175"/>
          </a:xfrm>
          <a:prstGeom prst="rect">
            <a:avLst/>
          </a:prstGeom>
        </p:spPr>
      </p:pic>
      <p:sp>
        <p:nvSpPr>
          <p:cNvPr id="4"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箱形图</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0329" y="1706374"/>
            <a:ext cx="3240000" cy="34191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539750" y="2334895"/>
            <a:ext cx="3240405" cy="2427605"/>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分区折线图</a:t>
            </a:r>
            <a:r>
              <a:rPr lang="zh-CN" altLang="en-US" sz="1400" dirty="0">
                <a:latin typeface="Noto Sans S Chinese Regular" panose="020B0500000000000000" charset="-122"/>
                <a:ea typeface="Noto Sans S Chinese Regular" panose="020B0500000000000000" charset="-122"/>
              </a:rPr>
              <a:t>：用于分区域分指标查看数据的变化趋势</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可设置的图形属性有：颜色、大小、连线（样式、线型、是否显示标记点）、标签、提示、细粒度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pic>
        <p:nvPicPr>
          <p:cNvPr id="7" name="图片 6"/>
          <p:cNvPicPr>
            <a:picLocks noChangeAspect="1"/>
          </p:cNvPicPr>
          <p:nvPr/>
        </p:nvPicPr>
        <p:blipFill>
          <a:blip r:embed="rId3"/>
          <a:stretch>
            <a:fillRect/>
          </a:stretch>
        </p:blipFill>
        <p:spPr>
          <a:xfrm>
            <a:off x="4505324" y="1706374"/>
            <a:ext cx="6993659" cy="3419122"/>
          </a:xfrm>
          <a:prstGeom prst="rect">
            <a:avLst/>
          </a:prstGeom>
        </p:spPr>
      </p:pic>
      <p:sp>
        <p:nvSpPr>
          <p:cNvPr id="8" name="矩形 7"/>
          <p:cNvSpPr/>
          <p:nvPr/>
        </p:nvSpPr>
        <p:spPr>
          <a:xfrm>
            <a:off x="355600" y="5913014"/>
            <a:ext cx="10803811" cy="82994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https://help.fanruan.com/finebi6.0/doc-view-202.html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solidFill>
                <a:srgbClr val="172B4D"/>
              </a:solidFill>
              <a:latin typeface="华文中宋" panose="02010600040101010101" pitchFamily="2" charset="-122"/>
              <a:ea typeface="思源黑体 CN Light" panose="020B0300000000000000"/>
            </a:endParaRPr>
          </a:p>
          <a:p>
            <a:pPr marL="171450" indent="-171450">
              <a:buFont typeface="Wingdings" panose="05000000000000000000" pitchFamily="2" charset="2"/>
              <a:buChar char="Ø"/>
            </a:pPr>
            <a:endParaRPr lang="en-US" altLang="zh-CN" sz="1200" dirty="0">
              <a:solidFill>
                <a:srgbClr val="172B4D"/>
              </a:solidFill>
              <a:latin typeface="华文中宋" panose="02010600040101010101" pitchFamily="2" charset="-122"/>
              <a:ea typeface="思源黑体 CN Light" panose="020B0300000000000000"/>
            </a:endParaRPr>
          </a:p>
          <a:p>
            <a:pPr marL="171450" indent="-171450">
              <a:buFont typeface="Wingdings" panose="05000000000000000000" pitchFamily="2" charset="2"/>
              <a:buChar char="Ø"/>
            </a:pPr>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折线图</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532815"/>
            <a:ext cx="3240000" cy="38860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2069465"/>
            <a:ext cx="3240405" cy="332295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多系列折线图</a:t>
            </a:r>
            <a:r>
              <a:rPr lang="zh-CN" altLang="en-US" sz="1400" dirty="0">
                <a:latin typeface="Noto Sans S Chinese Regular" panose="020B0500000000000000" charset="-122"/>
                <a:ea typeface="Noto Sans S Chinese Regular" panose="020B0500000000000000" charset="-122"/>
              </a:rPr>
              <a:t>：用于在同一区域查看指标的变化趋势，能直观看出趋势对比</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可设置的图形属性有：颜色、大小、连线（样式、线型、是否显示标记点）、标签、提示、细粒度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pic>
        <p:nvPicPr>
          <p:cNvPr id="7" name="图片 6"/>
          <p:cNvPicPr>
            <a:picLocks noChangeAspect="1"/>
          </p:cNvPicPr>
          <p:nvPr/>
        </p:nvPicPr>
        <p:blipFill>
          <a:blip r:embed="rId3"/>
          <a:stretch>
            <a:fillRect/>
          </a:stretch>
        </p:blipFill>
        <p:spPr>
          <a:xfrm>
            <a:off x="4147034" y="1532815"/>
            <a:ext cx="7504637" cy="3886079"/>
          </a:xfrm>
          <a:prstGeom prst="rect">
            <a:avLst/>
          </a:prstGeom>
        </p:spPr>
      </p:pic>
      <p:sp>
        <p:nvSpPr>
          <p:cNvPr id="8" name="矩形 7"/>
          <p:cNvSpPr/>
          <p:nvPr/>
        </p:nvSpPr>
        <p:spPr>
          <a:xfrm>
            <a:off x="355600" y="5913014"/>
            <a:ext cx="10803811" cy="101473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https://help.fanruan.com/finebi6.0/doc-view-203.html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solidFill>
                <a:srgbClr val="172B4D"/>
              </a:solidFill>
              <a:latin typeface="华文中宋" panose="02010600040101010101" pitchFamily="2" charset="-122"/>
              <a:ea typeface="思源黑体 CN Light" panose="020B0300000000000000"/>
            </a:endParaRPr>
          </a:p>
          <a:p>
            <a:pPr marL="171450" indent="-171450">
              <a:buFont typeface="Wingdings" panose="05000000000000000000" pitchFamily="2" charset="2"/>
              <a:buChar char="Ø"/>
            </a:pPr>
            <a:endParaRPr lang="en-US" altLang="zh-CN" sz="1200" dirty="0">
              <a:solidFill>
                <a:srgbClr val="172B4D"/>
              </a:solidFill>
              <a:latin typeface="华文中宋" panose="02010600040101010101" pitchFamily="2" charset="-122"/>
              <a:ea typeface="思源黑体 CN Light" panose="020B0300000000000000"/>
            </a:endParaRPr>
          </a:p>
          <a:p>
            <a:pPr marL="171450" indent="-171450">
              <a:buFont typeface="Wingdings" panose="05000000000000000000" pitchFamily="2" charset="2"/>
              <a:buChar char="Ø"/>
            </a:pPr>
            <a:endParaRPr lang="en-US" altLang="zh-CN" sz="1200" dirty="0">
              <a:solidFill>
                <a:srgbClr val="172B4D"/>
              </a:solidFill>
              <a:latin typeface="华文中宋" panose="02010600040101010101" pitchFamily="2" charset="-122"/>
              <a:ea typeface="思源黑体 CN Light" panose="020B0300000000000000"/>
            </a:endParaRPr>
          </a:p>
          <a:p>
            <a:pPr marL="171450" indent="-171450">
              <a:buFont typeface="Wingdings" panose="05000000000000000000" pitchFamily="2" charset="2"/>
              <a:buChar char="Ø"/>
            </a:pPr>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折线图</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0329" y="1639201"/>
            <a:ext cx="3240000" cy="35795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1885315"/>
            <a:ext cx="3240405" cy="3274060"/>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仪表盘</a:t>
            </a:r>
            <a:r>
              <a:rPr lang="zh-CN" altLang="en-US" sz="1400" dirty="0">
                <a:latin typeface="Noto Sans S Chinese Regular" panose="020B0500000000000000" charset="-122"/>
                <a:ea typeface="Noto Sans S Chinese Regular" panose="020B0500000000000000" charset="-122"/>
              </a:rPr>
              <a:t>：用于直观的展现指标的进度或实际情况、某项数据的占比情况（完成率、合格率）</a:t>
            </a:r>
            <a:endParaRPr lang="en-US" altLang="zh-CN" sz="1400" dirty="0">
              <a:latin typeface="Noto Sans S Chinese Regular" panose="020B0500000000000000" charset="-122"/>
              <a:ea typeface="Noto Sans S Chinese Regular" panose="020B0500000000000000" charset="-122"/>
            </a:endParaRPr>
          </a:p>
          <a:p>
            <a:pPr marL="285750" indent="-285750">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仪表盘类型：多指针仪表盘、百分比仪表盘、试管型仪表盘</a:t>
            </a:r>
            <a:endParaRPr lang="en-US" altLang="zh-CN" sz="1400" dirty="0">
              <a:latin typeface="Noto Sans S Chinese Regular" panose="020B0500000000000000" charset="-122"/>
              <a:ea typeface="Noto Sans S Chinese Regular" panose="020B0500000000000000" charset="-122"/>
            </a:endParaRPr>
          </a:p>
          <a:p>
            <a:pPr marL="285750" indent="-285750">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可设置的图形属性有：指针值、目标值、颜色、大小、标签、提示、细粒度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pic>
        <p:nvPicPr>
          <p:cNvPr id="4" name="图片 3"/>
          <p:cNvPicPr>
            <a:picLocks noChangeAspect="1"/>
          </p:cNvPicPr>
          <p:nvPr/>
        </p:nvPicPr>
        <p:blipFill>
          <a:blip r:embed="rId3"/>
          <a:stretch>
            <a:fillRect/>
          </a:stretch>
        </p:blipFill>
        <p:spPr>
          <a:xfrm>
            <a:off x="3827696" y="1639201"/>
            <a:ext cx="7823975" cy="3579597"/>
          </a:xfrm>
          <a:prstGeom prst="rect">
            <a:avLst/>
          </a:prstGeom>
        </p:spPr>
      </p:pic>
      <p:sp>
        <p:nvSpPr>
          <p:cNvPr id="7" name="矩形 6"/>
          <p:cNvSpPr/>
          <p:nvPr/>
        </p:nvSpPr>
        <p:spPr>
          <a:xfrm>
            <a:off x="355600" y="5913014"/>
            <a:ext cx="10803811" cy="64516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https://help.fanruan.com/finebi6.0/doc-view-1726.html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solidFill>
                <a:srgbClr val="172B4D"/>
              </a:solidFill>
              <a:latin typeface="华文中宋" panose="02010600040101010101" pitchFamily="2" charset="-122"/>
              <a:ea typeface="思源黑体 CN Light" panose="020B0300000000000000"/>
            </a:endParaRPr>
          </a:p>
          <a:p>
            <a:pPr marL="171450" indent="-171450">
              <a:buFont typeface="Wingdings" panose="05000000000000000000" pitchFamily="2" charset="2"/>
              <a:buChar char="Ø"/>
            </a:pPr>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sp>
        <p:nvSpPr>
          <p:cNvPr id="3"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仪表盘</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337687"/>
            <a:ext cx="3240000" cy="42176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2093595"/>
            <a:ext cx="3240405" cy="332295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普通饼图</a:t>
            </a:r>
            <a:r>
              <a:rPr lang="zh-CN" altLang="en-US" sz="1400" dirty="0">
                <a:latin typeface="Noto Sans S Chinese Regular" panose="020B0500000000000000" charset="-122"/>
                <a:ea typeface="Noto Sans S Chinese Regular" panose="020B0500000000000000" charset="-122"/>
              </a:rPr>
              <a:t>：用于分析数据的占比，用户可通过饼图很直观的看到每一个部分在整体中所占的比例</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可设置的图形属性有：颜色、半径、角度、标签、提示、细粒度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pic>
        <p:nvPicPr>
          <p:cNvPr id="4" name="图片 3"/>
          <p:cNvPicPr>
            <a:picLocks noChangeAspect="1"/>
          </p:cNvPicPr>
          <p:nvPr/>
        </p:nvPicPr>
        <p:blipFill>
          <a:blip r:embed="rId3"/>
          <a:stretch>
            <a:fillRect/>
          </a:stretch>
        </p:blipFill>
        <p:spPr>
          <a:xfrm>
            <a:off x="4841039" y="1337687"/>
            <a:ext cx="6203090" cy="4217690"/>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https://help.fanruan.com/finebi6.0/doc-view-226.html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饼图</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0329" y="1337687"/>
            <a:ext cx="3240000" cy="42176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1717040"/>
            <a:ext cx="3239135" cy="3462020"/>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endParaRPr lang="en-US" altLang="zh-CN" sz="1400" dirty="0">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玫瑰饼图</a:t>
            </a:r>
            <a:r>
              <a:rPr lang="zh-CN" altLang="en-US" sz="1400" dirty="0">
                <a:latin typeface="Noto Sans S Chinese Regular" panose="020B0500000000000000" charset="-122"/>
                <a:ea typeface="Noto Sans S Chinese Regular" panose="020B0500000000000000" charset="-122"/>
              </a:rPr>
              <a:t>：通过扇形的面积和半径显示数据的占比情况，可以展示每一数值相对于总数值的大小、数据在某一时间段的变化，也可以用来比较各项数据间的情况等</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可设置的图形属性有：颜色、半径、角度、标签、提示、细粒度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latin typeface="宋体" panose="02010600030101010101" pitchFamily="2" charset="-122"/>
              <a:ea typeface="思源黑体 CN Light" panose="020B0300000000000000"/>
            </a:endParaRPr>
          </a:p>
          <a:p>
            <a:pPr>
              <a:lnSpc>
                <a:spcPct val="150000"/>
              </a:lnSpc>
            </a:pPr>
            <a:endParaRPr lang="en-US" altLang="zh-CN" sz="1400" dirty="0">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latin typeface="宋体" panose="02010600030101010101" pitchFamily="2" charset="-122"/>
              <a:ea typeface="思源黑体 CN Light" panose="020B0300000000000000"/>
            </a:endParaRPr>
          </a:p>
        </p:txBody>
      </p:sp>
      <p:pic>
        <p:nvPicPr>
          <p:cNvPr id="7" name="图片 6"/>
          <p:cNvPicPr>
            <a:picLocks noChangeAspect="1"/>
          </p:cNvPicPr>
          <p:nvPr/>
        </p:nvPicPr>
        <p:blipFill>
          <a:blip r:embed="rId3"/>
          <a:stretch>
            <a:fillRect/>
          </a:stretch>
        </p:blipFill>
        <p:spPr>
          <a:xfrm>
            <a:off x="4848421" y="1337687"/>
            <a:ext cx="6213927" cy="4217690"/>
          </a:xfrm>
          <a:prstGeom prst="rect">
            <a:avLst/>
          </a:prstGeom>
        </p:spPr>
      </p:pic>
      <p:sp>
        <p:nvSpPr>
          <p:cNvPr id="8" name="矩形 7"/>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https://help.fanruan.com/finebi6.0/doc-view-210.html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3"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饼图</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0329" y="1337687"/>
            <a:ext cx="3240000" cy="42176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2205990"/>
            <a:ext cx="3240405" cy="29997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多层饼图</a:t>
            </a:r>
            <a:r>
              <a:rPr lang="zh-CN" altLang="en-US" sz="1400" dirty="0">
                <a:latin typeface="Noto Sans S Chinese Regular" panose="020B0500000000000000" charset="-122"/>
                <a:ea typeface="Noto Sans S Chinese Regular" panose="020B0500000000000000" charset="-122"/>
              </a:rPr>
              <a:t>：适合展示具有父子关系的复杂树形结构数据，如地理区域数据、公司上下层级、季度月份时间层级等等</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latin typeface="宋体" panose="02010600030101010101" pitchFamily="2" charset="-122"/>
              <a:ea typeface="思源黑体 CN Light" panose="020B0300000000000000"/>
            </a:endParaRPr>
          </a:p>
        </p:txBody>
      </p:sp>
      <p:pic>
        <p:nvPicPr>
          <p:cNvPr id="4" name="图片 3"/>
          <p:cNvPicPr>
            <a:picLocks noChangeAspect="1"/>
          </p:cNvPicPr>
          <p:nvPr/>
        </p:nvPicPr>
        <p:blipFill>
          <a:blip r:embed="rId3"/>
          <a:stretch>
            <a:fillRect/>
          </a:stretch>
        </p:blipFill>
        <p:spPr>
          <a:xfrm>
            <a:off x="4935746" y="1337687"/>
            <a:ext cx="6223665" cy="4217690"/>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https://help.fanruan.com/finebi6.0/doc-view-274.html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3"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饼图</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0329" y="1337687"/>
            <a:ext cx="3240000" cy="42176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1899920"/>
            <a:ext cx="3239770" cy="3268980"/>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词云</a:t>
            </a:r>
            <a:r>
              <a:rPr lang="zh-CN" altLang="en-US" sz="1400" dirty="0">
                <a:latin typeface="Noto Sans S Chinese Regular" panose="020B0500000000000000" charset="-122"/>
                <a:ea typeface="Noto Sans S Chinese Regular" panose="020B0500000000000000" charset="-122"/>
              </a:rPr>
              <a:t>：是一种直观展示数据频率的图表类型，可以对出现频率较高的「关键词」予以视觉上的突出，形成「关键词云层」，从而过滤掉大量的文本信息，使浏览者只要一眼扫过文本就可以领略重点</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可设置的图形属性有：颜色、大小、文本、提示、细粒度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pic>
        <p:nvPicPr>
          <p:cNvPr id="4" name="图片 3"/>
          <p:cNvPicPr>
            <a:picLocks noChangeAspect="1"/>
          </p:cNvPicPr>
          <p:nvPr/>
        </p:nvPicPr>
        <p:blipFill>
          <a:blip r:embed="rId3"/>
          <a:stretch>
            <a:fillRect/>
          </a:stretch>
        </p:blipFill>
        <p:spPr>
          <a:xfrm>
            <a:off x="4892954" y="1337686"/>
            <a:ext cx="6266457" cy="4243021"/>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007DD2"/>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https://help.fanruan.com/finebi6.0/doc-view-216.html</a:t>
            </a:r>
            <a:endParaRPr lang="en-US" altLang="zh-CN" sz="1200" dirty="0">
              <a:solidFill>
                <a:srgbClr val="007DD2"/>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3"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词云</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9000"/>
            <a:ext cx="10515600" cy="801688"/>
          </a:xfrm>
        </p:spPr>
        <p:txBody>
          <a:bodyPr>
            <a:normAutofit/>
          </a:bodyPr>
          <a:lstStyle/>
          <a:p>
            <a:r>
              <a:rPr lang="zh-CN" altLang="en-US" sz="4000" dirty="0">
                <a:latin typeface="Noto Sans S Chinese Medium" panose="020B0600000000000000" charset="-122"/>
                <a:ea typeface="Noto Sans S Chinese Medium" panose="020B0600000000000000" charset="-122"/>
              </a:rPr>
              <a:t>目录</a:t>
            </a:r>
            <a:r>
              <a:rPr lang="zh-CN" altLang="en-US" sz="4000" dirty="0">
                <a:ea typeface="思源黑体 CN Normal"/>
              </a:rPr>
              <a:t>  </a:t>
            </a:r>
            <a:r>
              <a:rPr lang="en-US" altLang="zh-CN" sz="4000" dirty="0">
                <a:latin typeface="Noto Sans S Chinese Medium" panose="020B0600000000000000" charset="-122"/>
                <a:ea typeface="Noto Sans S Chinese Medium" panose="020B0600000000000000" charset="-122"/>
              </a:rPr>
              <a:t>CONTENT</a:t>
            </a:r>
          </a:p>
        </p:txBody>
      </p:sp>
      <p:grpSp>
        <p:nvGrpSpPr>
          <p:cNvPr id="9" name="组合 8"/>
          <p:cNvGrpSpPr/>
          <p:nvPr/>
        </p:nvGrpSpPr>
        <p:grpSpPr>
          <a:xfrm>
            <a:off x="1006642" y="2341495"/>
            <a:ext cx="2442774" cy="398780"/>
            <a:chOff x="1042736" y="2229853"/>
            <a:chExt cx="2442774" cy="398780"/>
          </a:xfrm>
        </p:grpSpPr>
        <p:sp>
          <p:nvSpPr>
            <p:cNvPr id="6" name="燕尾形 5"/>
            <p:cNvSpPr/>
            <p:nvPr/>
          </p:nvSpPr>
          <p:spPr>
            <a:xfrm>
              <a:off x="1042736" y="2261466"/>
              <a:ext cx="336885" cy="336885"/>
            </a:xfrm>
            <a:prstGeom prst="chevron">
              <a:avLst/>
            </a:prstGeom>
            <a:gradFill>
              <a:gsLst>
                <a:gs pos="0">
                  <a:srgbClr val="007DD2"/>
                </a:gs>
                <a:gs pos="100000">
                  <a:srgbClr val="1EAA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p:cNvSpPr txBox="1"/>
            <p:nvPr/>
          </p:nvSpPr>
          <p:spPr>
            <a:xfrm>
              <a:off x="1379621" y="2229853"/>
              <a:ext cx="984885" cy="398780"/>
            </a:xfrm>
            <a:prstGeom prst="rect">
              <a:avLst/>
            </a:prstGeom>
            <a:noFill/>
          </p:spPr>
          <p:txBody>
            <a:bodyPr wrap="none" rtlCol="0">
              <a:spAutoFit/>
            </a:bodyPr>
            <a:lstStyle/>
            <a:p>
              <a:r>
                <a:rPr lang="en-US" altLang="zh-CN" sz="2000" dirty="0">
                  <a:solidFill>
                    <a:srgbClr val="007DD2"/>
                  </a:solidFill>
                  <a:latin typeface="Noto Sans S Chinese Regular" panose="020B0500000000000000" charset="-122"/>
                  <a:ea typeface="Noto Sans S Chinese Regular" panose="020B0500000000000000" charset="-122"/>
                </a:rPr>
                <a:t>SEC 01</a:t>
              </a:r>
              <a:endParaRPr lang="zh-CN" altLang="en-US" sz="2000" dirty="0">
                <a:solidFill>
                  <a:srgbClr val="007DD2"/>
                </a:solidFill>
                <a:latin typeface="Noto Sans S Chinese Regular" panose="020B0500000000000000" charset="-122"/>
                <a:ea typeface="Noto Sans S Chinese Regular" panose="020B0500000000000000" charset="-122"/>
              </a:endParaRPr>
            </a:p>
          </p:txBody>
        </p:sp>
        <p:sp>
          <p:nvSpPr>
            <p:cNvPr id="8" name="文本框 7"/>
            <p:cNvSpPr txBox="1"/>
            <p:nvPr/>
          </p:nvSpPr>
          <p:spPr>
            <a:xfrm>
              <a:off x="2388230" y="2245242"/>
              <a:ext cx="1097280" cy="368300"/>
            </a:xfrm>
            <a:prstGeom prst="rect">
              <a:avLst/>
            </a:prstGeom>
            <a:noFill/>
          </p:spPr>
          <p:txBody>
            <a:bodyPr wrap="none" rtlCol="0">
              <a:spAutoFit/>
            </a:bodyPr>
            <a:lstStyle/>
            <a:p>
              <a:r>
                <a:rPr lang="zh-CN" altLang="en-US" dirty="0">
                  <a:latin typeface="Noto Sans S Chinese Regular" panose="020B0500000000000000" charset="-122"/>
                  <a:ea typeface="Noto Sans S Chinese Regular" panose="020B0500000000000000" charset="-122"/>
                </a:rPr>
                <a:t>图表简介</a:t>
              </a:r>
            </a:p>
          </p:txBody>
        </p:sp>
      </p:grpSp>
      <p:grpSp>
        <p:nvGrpSpPr>
          <p:cNvPr id="10" name="组合 9"/>
          <p:cNvGrpSpPr/>
          <p:nvPr/>
        </p:nvGrpSpPr>
        <p:grpSpPr>
          <a:xfrm>
            <a:off x="5009148" y="2326106"/>
            <a:ext cx="3128574" cy="660549"/>
            <a:chOff x="1042736" y="2229853"/>
            <a:chExt cx="3128574" cy="660549"/>
          </a:xfrm>
        </p:grpSpPr>
        <p:sp>
          <p:nvSpPr>
            <p:cNvPr id="11" name="燕尾形 10"/>
            <p:cNvSpPr/>
            <p:nvPr/>
          </p:nvSpPr>
          <p:spPr>
            <a:xfrm>
              <a:off x="1042736" y="2261466"/>
              <a:ext cx="336885" cy="336885"/>
            </a:xfrm>
            <a:prstGeom prst="chevron">
              <a:avLst/>
            </a:prstGeom>
            <a:gradFill>
              <a:gsLst>
                <a:gs pos="0">
                  <a:srgbClr val="007DD2"/>
                </a:gs>
                <a:gs pos="100000">
                  <a:srgbClr val="1EAA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p:cNvSpPr txBox="1"/>
            <p:nvPr/>
          </p:nvSpPr>
          <p:spPr>
            <a:xfrm>
              <a:off x="1379621" y="2229853"/>
              <a:ext cx="984885" cy="398780"/>
            </a:xfrm>
            <a:prstGeom prst="rect">
              <a:avLst/>
            </a:prstGeom>
            <a:noFill/>
          </p:spPr>
          <p:txBody>
            <a:bodyPr wrap="none" rtlCol="0">
              <a:spAutoFit/>
            </a:bodyPr>
            <a:lstStyle/>
            <a:p>
              <a:r>
                <a:rPr lang="en-US" altLang="zh-CN" sz="2000" dirty="0">
                  <a:solidFill>
                    <a:srgbClr val="007DD2"/>
                  </a:solidFill>
                  <a:latin typeface="Noto Sans S Chinese Regular" panose="020B0500000000000000" charset="-122"/>
                  <a:ea typeface="Noto Sans S Chinese Regular" panose="020B0500000000000000" charset="-122"/>
                </a:rPr>
                <a:t>SEC 02</a:t>
              </a:r>
            </a:p>
          </p:txBody>
        </p:sp>
        <p:sp>
          <p:nvSpPr>
            <p:cNvPr id="13" name="文本框 12"/>
            <p:cNvSpPr txBox="1"/>
            <p:nvPr/>
          </p:nvSpPr>
          <p:spPr>
            <a:xfrm>
              <a:off x="2388230" y="2245242"/>
              <a:ext cx="1783080" cy="645160"/>
            </a:xfrm>
            <a:prstGeom prst="rect">
              <a:avLst/>
            </a:prstGeom>
            <a:noFill/>
          </p:spPr>
          <p:txBody>
            <a:bodyPr wrap="none" rtlCol="0">
              <a:spAutoFit/>
            </a:bodyPr>
            <a:lstStyle/>
            <a:p>
              <a:r>
                <a:rPr lang="zh-CN" altLang="en-US" dirty="0">
                  <a:latin typeface="Noto Sans S Chinese Regular" panose="020B0500000000000000" charset="-122"/>
                  <a:ea typeface="Noto Sans S Chinese Regular" panose="020B0500000000000000" charset="-122"/>
                </a:rPr>
                <a:t>常见的图表组件</a:t>
              </a:r>
            </a:p>
            <a:p>
              <a:endParaRPr lang="zh-CN" altLang="en-US" dirty="0">
                <a:latin typeface="Noto Sans S Chinese Regular" panose="020B0500000000000000" charset="-122"/>
                <a:ea typeface="Noto Sans S Chinese Regular" panose="020B0500000000000000" charset="-122"/>
              </a:endParaRPr>
            </a:p>
          </p:txBody>
        </p:sp>
      </p:grpSp>
      <p:grpSp>
        <p:nvGrpSpPr>
          <p:cNvPr id="14" name="组合 13"/>
          <p:cNvGrpSpPr/>
          <p:nvPr/>
        </p:nvGrpSpPr>
        <p:grpSpPr>
          <a:xfrm>
            <a:off x="1006642" y="4706612"/>
            <a:ext cx="2899974" cy="937409"/>
            <a:chOff x="1042736" y="2229853"/>
            <a:chExt cx="2899974" cy="937409"/>
          </a:xfrm>
        </p:grpSpPr>
        <p:sp>
          <p:nvSpPr>
            <p:cNvPr id="15" name="燕尾形 14"/>
            <p:cNvSpPr/>
            <p:nvPr/>
          </p:nvSpPr>
          <p:spPr>
            <a:xfrm>
              <a:off x="1042736" y="2261466"/>
              <a:ext cx="336885" cy="336885"/>
            </a:xfrm>
            <a:prstGeom prst="chevron">
              <a:avLst/>
            </a:prstGeom>
            <a:gradFill>
              <a:gsLst>
                <a:gs pos="0">
                  <a:srgbClr val="007DD2"/>
                </a:gs>
                <a:gs pos="100000">
                  <a:srgbClr val="1EAA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p:cNvSpPr txBox="1"/>
            <p:nvPr/>
          </p:nvSpPr>
          <p:spPr>
            <a:xfrm>
              <a:off x="1379621" y="2229853"/>
              <a:ext cx="984885" cy="398780"/>
            </a:xfrm>
            <a:prstGeom prst="rect">
              <a:avLst/>
            </a:prstGeom>
            <a:noFill/>
          </p:spPr>
          <p:txBody>
            <a:bodyPr wrap="none" rtlCol="0">
              <a:spAutoFit/>
            </a:bodyPr>
            <a:lstStyle/>
            <a:p>
              <a:r>
                <a:rPr lang="en-US" altLang="zh-CN" sz="2000" dirty="0">
                  <a:solidFill>
                    <a:srgbClr val="007DD2"/>
                  </a:solidFill>
                  <a:latin typeface="Noto Sans S Chinese Regular" panose="020B0500000000000000" charset="-122"/>
                  <a:ea typeface="Noto Sans S Chinese Regular" panose="020B0500000000000000" charset="-122"/>
                </a:rPr>
                <a:t>SEC 05</a:t>
              </a:r>
              <a:endParaRPr lang="zh-CN" altLang="en-US" sz="2000" dirty="0">
                <a:solidFill>
                  <a:srgbClr val="007DD2"/>
                </a:solidFill>
                <a:latin typeface="Noto Sans S Chinese Regular" panose="020B0500000000000000" charset="-122"/>
                <a:ea typeface="Noto Sans S Chinese Regular" panose="020B0500000000000000" charset="-122"/>
              </a:endParaRPr>
            </a:p>
          </p:txBody>
        </p:sp>
        <p:sp>
          <p:nvSpPr>
            <p:cNvPr id="17" name="文本框 16"/>
            <p:cNvSpPr txBox="1"/>
            <p:nvPr/>
          </p:nvSpPr>
          <p:spPr>
            <a:xfrm>
              <a:off x="2388230" y="2245242"/>
              <a:ext cx="1554480" cy="922020"/>
            </a:xfrm>
            <a:prstGeom prst="rect">
              <a:avLst/>
            </a:prstGeom>
            <a:noFill/>
          </p:spPr>
          <p:txBody>
            <a:bodyPr wrap="none" rtlCol="0">
              <a:spAutoFit/>
            </a:bodyPr>
            <a:lstStyle/>
            <a:p>
              <a:r>
                <a:rPr lang="zh-CN" altLang="en-US" dirty="0">
                  <a:latin typeface="Noto Sans S Chinese Regular" panose="020B0500000000000000" charset="-122"/>
                  <a:ea typeface="Noto Sans S Chinese Regular" panose="020B0500000000000000" charset="-122"/>
                </a:rPr>
                <a:t>图表组件样式</a:t>
              </a:r>
              <a:endParaRPr lang="zh-CN" altLang="en-US" dirty="0">
                <a:latin typeface="思源黑体 CN Light" panose="020B0300000000000000" pitchFamily="34" charset="-122"/>
                <a:ea typeface="思源黑体 CN Light" panose="020B0300000000000000" pitchFamily="34" charset="-122"/>
              </a:endParaRPr>
            </a:p>
            <a:p>
              <a:endParaRPr lang="zh-CN" altLang="en-US" dirty="0">
                <a:latin typeface="思源黑体 CN Light" panose="020B0300000000000000" pitchFamily="34" charset="-122"/>
                <a:ea typeface="思源黑体 CN Light" panose="020B0300000000000000" pitchFamily="34" charset="-122"/>
              </a:endParaRPr>
            </a:p>
            <a:p>
              <a:endParaRPr lang="zh-CN" altLang="en-US" dirty="0">
                <a:latin typeface="思源黑体 CN Light" panose="020B0300000000000000" pitchFamily="34" charset="-122"/>
                <a:ea typeface="思源黑体 CN Light" panose="020B0300000000000000" pitchFamily="34" charset="-122"/>
              </a:endParaRPr>
            </a:p>
          </p:txBody>
        </p:sp>
      </p:grpSp>
      <p:grpSp>
        <p:nvGrpSpPr>
          <p:cNvPr id="18" name="组合 17"/>
          <p:cNvGrpSpPr/>
          <p:nvPr/>
        </p:nvGrpSpPr>
        <p:grpSpPr>
          <a:xfrm>
            <a:off x="5009148" y="3561348"/>
            <a:ext cx="3357174" cy="398780"/>
            <a:chOff x="1042736" y="2229853"/>
            <a:chExt cx="3357174" cy="398780"/>
          </a:xfrm>
        </p:grpSpPr>
        <p:sp>
          <p:nvSpPr>
            <p:cNvPr id="19" name="燕尾形 18"/>
            <p:cNvSpPr/>
            <p:nvPr/>
          </p:nvSpPr>
          <p:spPr>
            <a:xfrm>
              <a:off x="1042736" y="2261466"/>
              <a:ext cx="336885" cy="336885"/>
            </a:xfrm>
            <a:prstGeom prst="chevron">
              <a:avLst/>
            </a:prstGeom>
            <a:gradFill>
              <a:gsLst>
                <a:gs pos="0">
                  <a:srgbClr val="007DD2"/>
                </a:gs>
                <a:gs pos="100000">
                  <a:srgbClr val="1EAA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p:cNvSpPr txBox="1"/>
            <p:nvPr/>
          </p:nvSpPr>
          <p:spPr>
            <a:xfrm>
              <a:off x="1379621" y="2229853"/>
              <a:ext cx="984885" cy="398780"/>
            </a:xfrm>
            <a:prstGeom prst="rect">
              <a:avLst/>
            </a:prstGeom>
            <a:noFill/>
          </p:spPr>
          <p:txBody>
            <a:bodyPr wrap="none" rtlCol="0">
              <a:spAutoFit/>
            </a:bodyPr>
            <a:lstStyle/>
            <a:p>
              <a:r>
                <a:rPr lang="en-US" altLang="zh-CN" sz="2000" dirty="0">
                  <a:solidFill>
                    <a:srgbClr val="007DD2"/>
                  </a:solidFill>
                  <a:latin typeface="Noto Sans S Chinese Regular" panose="020B0500000000000000" charset="-122"/>
                  <a:ea typeface="Noto Sans S Chinese Regular" panose="020B0500000000000000" charset="-122"/>
                </a:rPr>
                <a:t>SEC 04</a:t>
              </a:r>
              <a:endParaRPr lang="zh-CN" altLang="en-US" sz="2000" dirty="0">
                <a:solidFill>
                  <a:srgbClr val="007DD2"/>
                </a:solidFill>
                <a:latin typeface="Noto Sans S Chinese Regular" panose="020B0500000000000000" charset="-122"/>
                <a:ea typeface="Noto Sans S Chinese Regular" panose="020B0500000000000000" charset="-122"/>
              </a:endParaRPr>
            </a:p>
          </p:txBody>
        </p:sp>
        <p:sp>
          <p:nvSpPr>
            <p:cNvPr id="21" name="文本框 20"/>
            <p:cNvSpPr txBox="1"/>
            <p:nvPr/>
          </p:nvSpPr>
          <p:spPr>
            <a:xfrm>
              <a:off x="2388230" y="2245242"/>
              <a:ext cx="2011680" cy="368300"/>
            </a:xfrm>
            <a:prstGeom prst="rect">
              <a:avLst/>
            </a:prstGeom>
            <a:noFill/>
          </p:spPr>
          <p:txBody>
            <a:bodyPr wrap="none" rtlCol="0">
              <a:spAutoFit/>
            </a:bodyPr>
            <a:lstStyle/>
            <a:p>
              <a:r>
                <a:rPr lang="zh-CN" altLang="en-US" dirty="0">
                  <a:latin typeface="Noto Sans S Chinese Regular" panose="020B0500000000000000" charset="-122"/>
                  <a:ea typeface="Noto Sans S Chinese Regular" panose="020B0500000000000000" charset="-122"/>
                </a:rPr>
                <a:t>分析区域其他设置</a:t>
              </a:r>
            </a:p>
          </p:txBody>
        </p:sp>
      </p:grpSp>
      <p:grpSp>
        <p:nvGrpSpPr>
          <p:cNvPr id="22" name="组合 21"/>
          <p:cNvGrpSpPr/>
          <p:nvPr/>
        </p:nvGrpSpPr>
        <p:grpSpPr>
          <a:xfrm>
            <a:off x="1006642" y="3582783"/>
            <a:ext cx="3741349" cy="398780"/>
            <a:chOff x="1042736" y="2229853"/>
            <a:chExt cx="3741349" cy="398780"/>
          </a:xfrm>
        </p:grpSpPr>
        <p:sp>
          <p:nvSpPr>
            <p:cNvPr id="23" name="燕尾形 14"/>
            <p:cNvSpPr/>
            <p:nvPr/>
          </p:nvSpPr>
          <p:spPr>
            <a:xfrm>
              <a:off x="1042736" y="2261466"/>
              <a:ext cx="336885" cy="336885"/>
            </a:xfrm>
            <a:prstGeom prst="chevron">
              <a:avLst/>
            </a:prstGeom>
            <a:gradFill>
              <a:gsLst>
                <a:gs pos="0">
                  <a:srgbClr val="007DD2"/>
                </a:gs>
                <a:gs pos="100000">
                  <a:srgbClr val="1EAA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p:cNvSpPr txBox="1"/>
            <p:nvPr/>
          </p:nvSpPr>
          <p:spPr>
            <a:xfrm>
              <a:off x="1379621" y="2229853"/>
              <a:ext cx="984885" cy="398780"/>
            </a:xfrm>
            <a:prstGeom prst="rect">
              <a:avLst/>
            </a:prstGeom>
            <a:noFill/>
          </p:spPr>
          <p:txBody>
            <a:bodyPr wrap="none" rtlCol="0">
              <a:spAutoFit/>
            </a:bodyPr>
            <a:lstStyle/>
            <a:p>
              <a:r>
                <a:rPr lang="en-US" altLang="zh-CN" sz="2000" dirty="0">
                  <a:solidFill>
                    <a:srgbClr val="007DD2"/>
                  </a:solidFill>
                  <a:latin typeface="Noto Sans S Chinese Regular" panose="020B0500000000000000" charset="-122"/>
                  <a:ea typeface="Noto Sans S Chinese Regular" panose="020B0500000000000000" charset="-122"/>
                </a:rPr>
                <a:t>SEC 03</a:t>
              </a:r>
            </a:p>
          </p:txBody>
        </p:sp>
        <p:sp>
          <p:nvSpPr>
            <p:cNvPr id="25" name="文本框 24"/>
            <p:cNvSpPr txBox="1"/>
            <p:nvPr/>
          </p:nvSpPr>
          <p:spPr>
            <a:xfrm>
              <a:off x="2388230" y="2245242"/>
              <a:ext cx="2395855" cy="368300"/>
            </a:xfrm>
            <a:prstGeom prst="rect">
              <a:avLst/>
            </a:prstGeom>
            <a:noFill/>
          </p:spPr>
          <p:txBody>
            <a:bodyPr wrap="none" rtlCol="0">
              <a:spAutoFit/>
            </a:bodyPr>
            <a:lstStyle/>
            <a:p>
              <a:r>
                <a:rPr lang="zh-CN" altLang="en-US" dirty="0">
                  <a:latin typeface="Noto Sans S Chinese Regular" panose="020B0500000000000000" charset="-122"/>
                  <a:ea typeface="Noto Sans S Chinese Regular" panose="020B0500000000000000" charset="-122"/>
                  <a:cs typeface="Noto Sans S Chinese Regular" panose="020B0500000000000000" charset="-122"/>
                </a:rPr>
                <a:t>图表特殊显示</a:t>
              </a:r>
              <a:r>
                <a:rPr lang="en-US" altLang="zh-CN" dirty="0">
                  <a:latin typeface="Noto Sans S Chinese Regular" panose="020B0500000000000000" charset="-122"/>
                  <a:ea typeface="Noto Sans S Chinese Regular" panose="020B0500000000000000" charset="-122"/>
                  <a:cs typeface="Noto Sans S Chinese Regular" panose="020B0500000000000000" charset="-122"/>
                </a:rPr>
                <a:t>&amp;</a:t>
              </a:r>
              <a:r>
                <a:rPr lang="zh-CN" altLang="en-US" dirty="0">
                  <a:latin typeface="Noto Sans S Chinese Regular" panose="020B0500000000000000" charset="-122"/>
                  <a:ea typeface="Noto Sans S Chinese Regular" panose="020B0500000000000000" charset="-122"/>
                  <a:cs typeface="Noto Sans S Chinese Regular" panose="020B0500000000000000" charset="-122"/>
                </a:rPr>
                <a:t>分析线</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0329" y="1337687"/>
            <a:ext cx="3240000" cy="42176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29" y="2403984"/>
            <a:ext cx="3239999" cy="23533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聚合气泡图</a:t>
            </a:r>
            <a:r>
              <a:rPr lang="zh-CN" altLang="en-US" sz="1400" dirty="0">
                <a:latin typeface="Noto Sans S Chinese Regular" panose="020B0500000000000000" charset="-122"/>
                <a:ea typeface="Noto Sans S Chinese Regular" panose="020B0500000000000000" charset="-122"/>
              </a:rPr>
              <a:t>：采用力学图的形式展示气泡，可以用来观察数据的分布，将数据映射到气泡的面积大小上</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可设置的图形属性有：颜色、大小、形状、标签、提示、细粒度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pic>
        <p:nvPicPr>
          <p:cNvPr id="4" name="图片 3"/>
          <p:cNvPicPr>
            <a:picLocks noChangeAspect="1"/>
          </p:cNvPicPr>
          <p:nvPr/>
        </p:nvPicPr>
        <p:blipFill>
          <a:blip r:embed="rId3"/>
          <a:stretch>
            <a:fillRect/>
          </a:stretch>
        </p:blipFill>
        <p:spPr>
          <a:xfrm>
            <a:off x="4438650" y="1337687"/>
            <a:ext cx="6959714" cy="4214139"/>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https://help.fanruan.com/finebi6.0/doc-view-208.html</a:t>
            </a:r>
            <a:endParaRPr lang="en-US" altLang="zh-CN" sz="1200" dirty="0">
              <a:solidFill>
                <a:srgbClr val="172B4D"/>
              </a:solidFill>
              <a:latin typeface="华文中宋" panose="02010600040101010101" pitchFamily="2" charset="-122"/>
              <a:ea typeface="思源黑体 CN Light" panose="020B0300000000000000"/>
            </a:endParaRPr>
          </a:p>
          <a:p>
            <a:pPr marL="171450" indent="-171450">
              <a:buFont typeface="Wingdings" panose="05000000000000000000" pitchFamily="2" charset="2"/>
              <a:buChar char="Ø"/>
            </a:pPr>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sp>
        <p:nvSpPr>
          <p:cNvPr id="5"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聚合气泡图</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322069"/>
            <a:ext cx="3240000" cy="42138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9750" y="2334260"/>
            <a:ext cx="3239770" cy="29997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区域地图</a:t>
            </a:r>
            <a:r>
              <a:rPr lang="zh-CN" altLang="en-US" sz="1400" dirty="0">
                <a:latin typeface="Noto Sans S Chinese Regular" panose="020B0500000000000000" charset="-122"/>
                <a:ea typeface="Noto Sans S Chinese Regular" panose="020B0500000000000000" charset="-122"/>
              </a:rPr>
              <a:t>：是一种使用不同深浅的颜色来展示数据的大小和分布范围的可视化图形</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可设置的图形属性有：颜色、标签、提示、细粒度</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pic>
        <p:nvPicPr>
          <p:cNvPr id="4" name="图片 3"/>
          <p:cNvPicPr>
            <a:picLocks noChangeAspect="1"/>
          </p:cNvPicPr>
          <p:nvPr/>
        </p:nvPicPr>
        <p:blipFill>
          <a:blip r:embed="rId3"/>
          <a:stretch>
            <a:fillRect/>
          </a:stretch>
        </p:blipFill>
        <p:spPr>
          <a:xfrm>
            <a:off x="3981279" y="1322069"/>
            <a:ext cx="7670392" cy="4213861"/>
          </a:xfrm>
          <a:prstGeom prst="rect">
            <a:avLst/>
          </a:prstGeom>
        </p:spPr>
      </p:pic>
      <p:sp>
        <p:nvSpPr>
          <p:cNvPr id="7" name="矩形 6"/>
          <p:cNvSpPr/>
          <p:nvPr/>
        </p:nvSpPr>
        <p:spPr>
          <a:xfrm>
            <a:off x="355600" y="5913014"/>
            <a:ext cx="10803811" cy="27559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https://help.fanruan.com/finebi6.0/doc-view-211.html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地图</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411381"/>
            <a:ext cx="3240000" cy="4252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9750" y="2479675"/>
            <a:ext cx="3240405" cy="26765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点地图</a:t>
            </a:r>
            <a:r>
              <a:rPr lang="zh-CN" altLang="en-US" sz="1400" dirty="0">
                <a:latin typeface="Noto Sans S Chinese Regular" panose="020B0500000000000000" charset="-122"/>
                <a:ea typeface="Noto Sans S Chinese Regular" panose="020B0500000000000000" charset="-122"/>
              </a:rPr>
              <a:t>：用于在地理坐标系范围内，将数据生成为几何图形点，主要用于展示地理区域内的空间分布</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可设置的图形属性有：颜色、大小、形状、标签、提示、细粒度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pic>
        <p:nvPicPr>
          <p:cNvPr id="7" name="图片 6"/>
          <p:cNvPicPr>
            <a:picLocks noChangeAspect="1"/>
          </p:cNvPicPr>
          <p:nvPr/>
        </p:nvPicPr>
        <p:blipFill>
          <a:blip r:embed="rId3"/>
          <a:stretch>
            <a:fillRect/>
          </a:stretch>
        </p:blipFill>
        <p:spPr>
          <a:xfrm>
            <a:off x="4164037" y="1411381"/>
            <a:ext cx="7487634" cy="4252237"/>
          </a:xfrm>
          <a:prstGeom prst="rect">
            <a:avLst/>
          </a:prstGeom>
        </p:spPr>
      </p:pic>
      <p:sp>
        <p:nvSpPr>
          <p:cNvPr id="8" name="矩形 7"/>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https://help.fanruan.com/finebi6.0/doc-view-212.html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地图</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31" y="1189950"/>
            <a:ext cx="3240000" cy="44785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9750" y="2258695"/>
            <a:ext cx="3241040" cy="2602865"/>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热力地图</a:t>
            </a:r>
            <a:r>
              <a:rPr lang="zh-CN" altLang="en-US" sz="1400" dirty="0">
                <a:latin typeface="Noto Sans S Chinese Regular" panose="020B0500000000000000" charset="-122"/>
                <a:ea typeface="Noto Sans S Chinese Regular" panose="020B0500000000000000" charset="-122"/>
              </a:rPr>
              <a:t>：用于在地理坐标系范围内，将数据转换成颜色色调，并通过颜色变化程度直观反应出热点分布、区域聚集等数据信息</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可设置的图形属性有：热力色、大小、标签、提示、细粒度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华文中宋" panose="0201060004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p:txBody>
      </p:sp>
      <p:pic>
        <p:nvPicPr>
          <p:cNvPr id="5" name="图片 4"/>
          <p:cNvPicPr>
            <a:picLocks noChangeAspect="1"/>
          </p:cNvPicPr>
          <p:nvPr/>
        </p:nvPicPr>
        <p:blipFill>
          <a:blip r:embed="rId3"/>
          <a:stretch>
            <a:fillRect/>
          </a:stretch>
        </p:blipFill>
        <p:spPr>
          <a:xfrm>
            <a:off x="4533408" y="1189950"/>
            <a:ext cx="7017499" cy="4478504"/>
          </a:xfrm>
          <a:prstGeom prst="rect">
            <a:avLst/>
          </a:prstGeom>
        </p:spPr>
      </p:pic>
      <p:sp>
        <p:nvSpPr>
          <p:cNvPr id="7" name="矩形 6"/>
          <p:cNvSpPr/>
          <p:nvPr/>
        </p:nvSpPr>
        <p:spPr>
          <a:xfrm>
            <a:off x="355600" y="5913014"/>
            <a:ext cx="10803811" cy="27559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https://help.fanruan.com/finebi6.0/doc-view-214.html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地图</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434973"/>
            <a:ext cx="3240000" cy="40494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1020" y="1778635"/>
            <a:ext cx="3239135" cy="2962910"/>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流向地图</a:t>
            </a:r>
            <a:r>
              <a:rPr lang="zh-CN" altLang="en-US" sz="1400" dirty="0">
                <a:latin typeface="Noto Sans S Chinese Regular" panose="020B0500000000000000" charset="-122"/>
                <a:ea typeface="Noto Sans S Chinese Regular" panose="020B0500000000000000" charset="-122"/>
              </a:rPr>
              <a:t>：用来显示人物、动物和产品的迁移数据；单一流向线所代表的移动规模或数量由其粗细度表示，有助显示迁移活动的地理分布</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可设置的图形属性有：颜色、大小、连线（样式、线型、是否显示标记点）、标签、提示、细粒度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pic>
        <p:nvPicPr>
          <p:cNvPr id="5" name="图片 4"/>
          <p:cNvPicPr>
            <a:picLocks noChangeAspect="1"/>
          </p:cNvPicPr>
          <p:nvPr/>
        </p:nvPicPr>
        <p:blipFill>
          <a:blip r:embed="rId3"/>
          <a:stretch>
            <a:fillRect/>
          </a:stretch>
        </p:blipFill>
        <p:spPr>
          <a:xfrm>
            <a:off x="4183386" y="1434974"/>
            <a:ext cx="7468285" cy="4049470"/>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https://help.fanruan.com/finebi6.0/doc-view-411.html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地图</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604648"/>
            <a:ext cx="3240000" cy="3648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1993900"/>
            <a:ext cx="3239770" cy="332295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桑基图</a:t>
            </a:r>
            <a:r>
              <a:rPr lang="zh-CN" altLang="en-US" sz="1400" dirty="0">
                <a:latin typeface="Noto Sans S Chinese Regular" panose="020B0500000000000000" charset="-122"/>
                <a:ea typeface="Noto Sans S Chinese Regular" panose="020B0500000000000000" charset="-122"/>
              </a:rPr>
              <a:t>：桑基图多用于表示数据的流向。用两组数据构成多个坐标点，考察坐标点的分布，判断多变量之间是否存在某种关联或总结坐标点的分布模式。</a:t>
            </a:r>
          </a:p>
          <a:p>
            <a:pPr marL="285750" indent="-285750">
              <a:lnSpc>
                <a:spcPct val="150000"/>
              </a:lnSpc>
              <a:buFont typeface="Wingdings" panose="05000000000000000000" pitchFamily="2" charset="2"/>
              <a:buChar char="Ø"/>
            </a:pPr>
            <a:endParaRPr lang="zh-CN" altLang="en-US"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可设置的图形属性有：起点、终点、颜色、大小、标签、提示、细粒度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3"/>
              </a:rPr>
              <a:t>https://help.fanruan.com/finebi6.0/doc-view-411.html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pic>
        <p:nvPicPr>
          <p:cNvPr id="100" name="图片 99"/>
          <p:cNvPicPr/>
          <p:nvPr/>
        </p:nvPicPr>
        <p:blipFill>
          <a:blip r:embed="rId4"/>
          <a:stretch>
            <a:fillRect/>
          </a:stretch>
        </p:blipFill>
        <p:spPr>
          <a:xfrm>
            <a:off x="3890065" y="1604647"/>
            <a:ext cx="7761606" cy="3648706"/>
          </a:xfrm>
          <a:prstGeom prst="rect">
            <a:avLst/>
          </a:prstGeom>
          <a:noFill/>
          <a:ln w="9525">
            <a:noFill/>
          </a:ln>
        </p:spPr>
      </p:pic>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桑基图</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541671"/>
            <a:ext cx="3240000" cy="37746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2510155"/>
            <a:ext cx="3239135" cy="20300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组合图</a:t>
            </a:r>
            <a:r>
              <a:rPr lang="zh-CN" altLang="en-US" sz="1400" dirty="0">
                <a:latin typeface="Noto Sans S Chinese Regular" panose="020B0500000000000000" charset="-122"/>
                <a:ea typeface="Noto Sans S Chinese Regular" panose="020B0500000000000000" charset="-122"/>
              </a:rPr>
              <a:t>：用于需要在同一图表组件中显示多种类型的图表</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可设置的图形属性由选择的图表类型决定</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pic>
        <p:nvPicPr>
          <p:cNvPr id="3" name="图片 2"/>
          <p:cNvPicPr>
            <a:picLocks noChangeAspect="1"/>
          </p:cNvPicPr>
          <p:nvPr/>
        </p:nvPicPr>
        <p:blipFill>
          <a:blip r:embed="rId3"/>
          <a:stretch>
            <a:fillRect/>
          </a:stretch>
        </p:blipFill>
        <p:spPr>
          <a:xfrm>
            <a:off x="3982628" y="1541671"/>
            <a:ext cx="7669043" cy="3774657"/>
          </a:xfrm>
          <a:prstGeom prst="rect">
            <a:avLst/>
          </a:prstGeom>
        </p:spPr>
      </p:pic>
      <p:sp>
        <p:nvSpPr>
          <p:cNvPr id="7" name="矩形 6"/>
          <p:cNvSpPr/>
          <p:nvPr/>
        </p:nvSpPr>
        <p:spPr>
          <a:xfrm>
            <a:off x="355600" y="5913014"/>
            <a:ext cx="10803811" cy="27559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https://help.fanruan.com/finebi6.0/doc-view-1665.html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组合图</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8" y="1341288"/>
            <a:ext cx="3240000" cy="4322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9750" y="2390140"/>
            <a:ext cx="3239770" cy="2723515"/>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散点图</a:t>
            </a:r>
            <a:r>
              <a:rPr lang="zh-CN" altLang="en-US" sz="1400" dirty="0">
                <a:latin typeface="Noto Sans S Chinese Regular" panose="020B0500000000000000" charset="-122"/>
                <a:ea typeface="Noto Sans S Chinese Regular" panose="020B0500000000000000" charset="-122"/>
              </a:rPr>
              <a:t>：用于显示和比较数值，使用一系列的散点在直角坐标系中展示变量的数值分布，可以通过观察发现两者的关系与相关性</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可设置的图形属性有：颜色、大小、形状、标签、提示、细粒度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latin typeface="宋体" panose="02010600030101010101" pitchFamily="2" charset="-122"/>
              <a:ea typeface="思源黑体 CN Light" panose="020B0300000000000000"/>
            </a:endParaRPr>
          </a:p>
          <a:p>
            <a:pPr>
              <a:lnSpc>
                <a:spcPct val="150000"/>
              </a:lnSpc>
            </a:pPr>
            <a:endParaRPr lang="en-US" altLang="zh-CN" sz="1400" dirty="0">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latin typeface="宋体" panose="02010600030101010101" pitchFamily="2" charset="-122"/>
              <a:ea typeface="思源黑体 CN Light" panose="020B0300000000000000"/>
            </a:endParaRPr>
          </a:p>
        </p:txBody>
      </p:sp>
      <p:pic>
        <p:nvPicPr>
          <p:cNvPr id="3" name="图片 2"/>
          <p:cNvPicPr>
            <a:picLocks noChangeAspect="1"/>
          </p:cNvPicPr>
          <p:nvPr/>
        </p:nvPicPr>
        <p:blipFill>
          <a:blip r:embed="rId3"/>
          <a:stretch>
            <a:fillRect/>
          </a:stretch>
        </p:blipFill>
        <p:spPr>
          <a:xfrm>
            <a:off x="4531906" y="1341288"/>
            <a:ext cx="6771653" cy="4322331"/>
          </a:xfrm>
          <a:prstGeom prst="rect">
            <a:avLst/>
          </a:prstGeom>
        </p:spPr>
      </p:pic>
      <p:sp>
        <p:nvSpPr>
          <p:cNvPr id="7" name="矩形 6"/>
          <p:cNvSpPr/>
          <p:nvPr/>
        </p:nvSpPr>
        <p:spPr>
          <a:xfrm>
            <a:off x="355600" y="5913014"/>
            <a:ext cx="10803811" cy="27559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https://help.fanruan.com/finebi6.0/doc-view-207.html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散点图</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8" y="1385525"/>
            <a:ext cx="3240000" cy="42780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1020" y="2322830"/>
            <a:ext cx="3239135" cy="2409190"/>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瀑布图</a:t>
            </a:r>
            <a:r>
              <a:rPr lang="zh-CN" altLang="en-US" sz="1400" dirty="0">
                <a:latin typeface="Noto Sans S Chinese Regular" panose="020B0500000000000000" charset="-122"/>
                <a:ea typeface="Noto Sans S Chinese Regular" panose="020B0500000000000000" charset="-122"/>
              </a:rPr>
              <a:t>：采用绝对值与相对值结合的方式，表达多个特定数值之间的数量变化关系</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latin typeface="宋体" panose="02010600030101010101" pitchFamily="2" charset="-122"/>
              <a:ea typeface="思源黑体 CN Light" panose="020B0300000000000000"/>
            </a:endParaRPr>
          </a:p>
          <a:p>
            <a:pPr>
              <a:lnSpc>
                <a:spcPct val="150000"/>
              </a:lnSpc>
            </a:pPr>
            <a:endParaRPr lang="en-US" altLang="zh-CN" sz="1400" dirty="0">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latin typeface="宋体" panose="02010600030101010101" pitchFamily="2" charset="-122"/>
              <a:ea typeface="思源黑体 CN Light" panose="020B0300000000000000"/>
            </a:endParaRPr>
          </a:p>
        </p:txBody>
      </p:sp>
      <p:pic>
        <p:nvPicPr>
          <p:cNvPr id="4" name="图片 3"/>
          <p:cNvPicPr>
            <a:picLocks noChangeAspect="1"/>
          </p:cNvPicPr>
          <p:nvPr/>
        </p:nvPicPr>
        <p:blipFill>
          <a:blip r:embed="rId3"/>
          <a:stretch>
            <a:fillRect/>
          </a:stretch>
        </p:blipFill>
        <p:spPr>
          <a:xfrm>
            <a:off x="4209692" y="1385524"/>
            <a:ext cx="7441979" cy="4278095"/>
          </a:xfrm>
          <a:prstGeom prst="rect">
            <a:avLst/>
          </a:prstGeom>
        </p:spPr>
      </p:pic>
      <p:sp>
        <p:nvSpPr>
          <p:cNvPr id="7" name="矩形 6"/>
          <p:cNvSpPr/>
          <p:nvPr/>
        </p:nvSpPr>
        <p:spPr>
          <a:xfrm>
            <a:off x="355600" y="5913014"/>
            <a:ext cx="10803811" cy="27559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https://help.fanruan.com/finebi6.0/doc-view-201.html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瀑布图</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419308"/>
            <a:ext cx="3240000" cy="42443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1899920"/>
            <a:ext cx="3239770" cy="3591560"/>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cs typeface="Noto Sans S Chinese Regular" panose="020B0500000000000000" charset="-122"/>
              </a:rPr>
              <a:t>雷达图</a:t>
            </a:r>
            <a:r>
              <a:rPr lang="zh-CN" altLang="en-US" sz="1400" dirty="0">
                <a:latin typeface="Noto Sans S Chinese Regular" panose="020B0500000000000000" charset="-122"/>
                <a:ea typeface="Noto Sans S Chinese Regular" panose="020B0500000000000000" charset="-122"/>
                <a:cs typeface="Noto Sans S Chinese Regular" panose="020B0500000000000000" charset="-122"/>
              </a:rPr>
              <a:t>：每个分类都拥有自己的数值坐标轴，这些坐标轴由中心向外辐射， 并用折线将同一系列的值连接；用于显示独立的数据系列之间，以及某个特定的系列与其他系列的整体之间的关系</a:t>
            </a:r>
            <a:endParaRPr lang="en-US" altLang="zh-CN" sz="1400" dirty="0">
              <a:latin typeface="Noto Sans S Chinese Regular" panose="020B0500000000000000" charset="-122"/>
              <a:ea typeface="Noto Sans S Chinese Regular" panose="020B0500000000000000" charset="-122"/>
              <a:cs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cs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cs typeface="Noto Sans S Chinese Regular" panose="020B0500000000000000" charset="-122"/>
              </a:rPr>
              <a:t>可设置的图形属性有：颜色、大小、连线（线型、是否显示标记点）、标签、提示、细粒度</a:t>
            </a:r>
            <a:endParaRPr lang="en-US" altLang="zh-CN" sz="1400" dirty="0">
              <a:latin typeface="Noto Sans S Chinese Regular" panose="020B0500000000000000" charset="-122"/>
              <a:ea typeface="Noto Sans S Chinese Regular" panose="020B0500000000000000" charset="-122"/>
              <a:cs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pic>
        <p:nvPicPr>
          <p:cNvPr id="3" name="图片 2"/>
          <p:cNvPicPr>
            <a:picLocks noChangeAspect="1"/>
          </p:cNvPicPr>
          <p:nvPr/>
        </p:nvPicPr>
        <p:blipFill>
          <a:blip r:embed="rId3"/>
          <a:stretch>
            <a:fillRect/>
          </a:stretch>
        </p:blipFill>
        <p:spPr>
          <a:xfrm>
            <a:off x="4611622" y="1419308"/>
            <a:ext cx="6671548" cy="4244311"/>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https://help.fanruan.com/finebi6.0/doc-view-204.html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雷达图</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4"/>
          </p:nvPr>
        </p:nvSpPr>
        <p:spPr>
          <a:xfrm>
            <a:off x="708383" y="4729466"/>
            <a:ext cx="2400661" cy="533400"/>
          </a:xfrm>
        </p:spPr>
        <p:txBody>
          <a:bodyPr>
            <a:noAutofit/>
          </a:bodyPr>
          <a:lstStyle/>
          <a:p>
            <a:r>
              <a:rPr kumimoji="1" lang="zh-CN" altLang="en-US" sz="2400" dirty="0">
                <a:latin typeface="Noto Sans S Chinese Medium" panose="020B0600000000000000" charset="-122"/>
                <a:ea typeface="Noto Sans S Chinese Medium" panose="020B0600000000000000" charset="-122"/>
              </a:rPr>
              <a:t>图表简介</a:t>
            </a:r>
          </a:p>
        </p:txBody>
      </p:sp>
      <p:sp>
        <p:nvSpPr>
          <p:cNvPr id="8" name="文本占位符 7"/>
          <p:cNvSpPr>
            <a:spLocks noGrp="1"/>
          </p:cNvSpPr>
          <p:nvPr>
            <p:ph type="body" sz="quarter" idx="15"/>
          </p:nvPr>
        </p:nvSpPr>
        <p:spPr/>
        <p:txBody>
          <a:bodyPr/>
          <a:lstStyle/>
          <a:p>
            <a:r>
              <a:rPr kumimoji="1" lang="en-US" altLang="zh-CN" dirty="0">
                <a:latin typeface="Noto Sans S Chinese Medium" panose="020B0600000000000000" charset="-122"/>
                <a:ea typeface="Noto Sans S Chinese Medium" panose="020B0600000000000000" charset="-122"/>
                <a:sym typeface="+mn-ea"/>
              </a:rPr>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27734" y="1161688"/>
            <a:ext cx="3240000" cy="46087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8320" y="2339975"/>
            <a:ext cx="3239135" cy="332295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范围面积图</a:t>
            </a:r>
            <a:r>
              <a:rPr lang="zh-CN" altLang="en-US" sz="1400" dirty="0">
                <a:latin typeface="Noto Sans S Chinese Regular" panose="020B0500000000000000" charset="-122"/>
                <a:ea typeface="Noto Sans S Chinese Regular" panose="020B0500000000000000" charset="-122"/>
              </a:rPr>
              <a:t>：用于展示持续性数据，可很好地表示趋势、累积、减少以及变化</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可设置的图形属性有：颜色、大小、连线（样式）、标签、提示、细粒度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pic>
        <p:nvPicPr>
          <p:cNvPr id="3" name="图片 2"/>
          <p:cNvPicPr>
            <a:picLocks noChangeAspect="1"/>
          </p:cNvPicPr>
          <p:nvPr/>
        </p:nvPicPr>
        <p:blipFill>
          <a:blip r:embed="rId3"/>
          <a:stretch>
            <a:fillRect/>
          </a:stretch>
        </p:blipFill>
        <p:spPr>
          <a:xfrm>
            <a:off x="4381349" y="1161688"/>
            <a:ext cx="7282917" cy="4608721"/>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https://help.fanruan.com/finebi6.0/doc-view-205.html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范围面积图</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356812"/>
            <a:ext cx="3240000" cy="45153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2300605"/>
            <a:ext cx="3239770" cy="26765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热力区域图</a:t>
            </a:r>
            <a:r>
              <a:rPr lang="zh-CN" altLang="en-US" sz="1400" dirty="0">
                <a:latin typeface="Noto Sans S Chinese Regular" panose="020B0500000000000000" charset="-122"/>
                <a:ea typeface="Noto Sans S Chinese Regular" panose="020B0500000000000000" charset="-122"/>
              </a:rPr>
              <a:t>：以特殊高亮的方式展示坐标范围内各个点的权重情况，通过颜色高亮程度展示指标数据的差异</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可设置的图形属性有：热力色、大小、标签、提示、细粒度</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pic>
        <p:nvPicPr>
          <p:cNvPr id="3" name="图片 2"/>
          <p:cNvPicPr>
            <a:picLocks noChangeAspect="1"/>
          </p:cNvPicPr>
          <p:nvPr/>
        </p:nvPicPr>
        <p:blipFill>
          <a:blip r:embed="rId3"/>
          <a:stretch>
            <a:fillRect/>
          </a:stretch>
        </p:blipFill>
        <p:spPr>
          <a:xfrm>
            <a:off x="4561198" y="1356812"/>
            <a:ext cx="7090473" cy="4515397"/>
          </a:xfrm>
          <a:prstGeom prst="rect">
            <a:avLst/>
          </a:prstGeom>
        </p:spPr>
      </p:pic>
      <p:sp>
        <p:nvSpPr>
          <p:cNvPr id="7" name="矩形 6"/>
          <p:cNvSpPr/>
          <p:nvPr/>
        </p:nvSpPr>
        <p:spPr>
          <a:xfrm>
            <a:off x="355600" y="5913014"/>
            <a:ext cx="10803811" cy="27559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https://help.fanruan.com/finebi6.0/doc-view-196.html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热力区域图</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06505" y="1175822"/>
            <a:ext cx="3240000" cy="4427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7060" y="2518410"/>
            <a:ext cx="3238500" cy="23533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颜色表格</a:t>
            </a:r>
            <a:r>
              <a:rPr lang="zh-CN" altLang="en-US" sz="1400" dirty="0">
                <a:latin typeface="Noto Sans S Chinese Regular" panose="020B0500000000000000" charset="-122"/>
                <a:ea typeface="Noto Sans S Chinese Regular" panose="020B0500000000000000" charset="-122"/>
              </a:rPr>
              <a:t>：用于展示对应不同维度分类的不同文字颜色</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可设置的图形属性有：颜色、大小、文本、提示、细粒度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p:txBody>
      </p:sp>
      <p:pic>
        <p:nvPicPr>
          <p:cNvPr id="3" name="图片 2"/>
          <p:cNvPicPr>
            <a:picLocks noChangeAspect="1"/>
          </p:cNvPicPr>
          <p:nvPr/>
        </p:nvPicPr>
        <p:blipFill>
          <a:blip r:embed="rId3"/>
          <a:stretch>
            <a:fillRect/>
          </a:stretch>
        </p:blipFill>
        <p:spPr>
          <a:xfrm>
            <a:off x="4542511" y="1175822"/>
            <a:ext cx="7042984" cy="4427714"/>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https://help.fanruan.com/finebi6.0/doc-view-193.html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颜色表格</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222210"/>
            <a:ext cx="3240000" cy="44135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2635885"/>
            <a:ext cx="3239135" cy="23533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迷你图</a:t>
            </a:r>
            <a:r>
              <a:rPr lang="zh-CN" altLang="en-US" sz="1400" dirty="0">
                <a:latin typeface="Noto Sans S Chinese Regular" panose="020B0500000000000000" charset="-122"/>
                <a:ea typeface="Noto Sans S Chinese Regular" panose="020B0500000000000000" charset="-122"/>
              </a:rPr>
              <a:t>：可以直观清晰的展现各分类的对应指标数值大小</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可设置的图形属性有：颜色、大小、形状、标签、提示、细粒度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p:txBody>
      </p:sp>
      <p:pic>
        <p:nvPicPr>
          <p:cNvPr id="5" name="图片 4"/>
          <p:cNvPicPr>
            <a:picLocks noChangeAspect="1"/>
          </p:cNvPicPr>
          <p:nvPr/>
        </p:nvPicPr>
        <p:blipFill>
          <a:blip r:embed="rId3"/>
          <a:stretch>
            <a:fillRect/>
          </a:stretch>
        </p:blipFill>
        <p:spPr>
          <a:xfrm>
            <a:off x="5760883" y="1222210"/>
            <a:ext cx="4653295" cy="4413579"/>
          </a:xfrm>
          <a:prstGeom prst="rect">
            <a:avLst/>
          </a:prstGeom>
        </p:spPr>
      </p:pic>
      <p:sp>
        <p:nvSpPr>
          <p:cNvPr id="7" name="矩形 6"/>
          <p:cNvSpPr/>
          <p:nvPr/>
        </p:nvSpPr>
        <p:spPr>
          <a:xfrm>
            <a:off x="355600" y="5913014"/>
            <a:ext cx="10803811" cy="64516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https://help.fanruan.com/finebi6.0/doc-view-195.html</a:t>
            </a:r>
            <a:endParaRPr lang="en-US" altLang="zh-CN" sz="1200" dirty="0">
              <a:solidFill>
                <a:srgbClr val="172B4D"/>
              </a:solidFill>
              <a:latin typeface="华文中宋" panose="02010600040101010101" pitchFamily="2" charset="-122"/>
              <a:ea typeface="思源黑体 CN Light" panose="020B0300000000000000"/>
            </a:endParaRPr>
          </a:p>
          <a:p>
            <a:endParaRPr lang="en-US" altLang="zh-CN" sz="1200" dirty="0">
              <a:solidFill>
                <a:srgbClr val="172B4D"/>
              </a:solidFill>
              <a:latin typeface="宋体" panose="02010600030101010101" pitchFamily="2" charset="-122"/>
              <a:ea typeface="思源黑体 CN Light" panose="020B0300000000000000"/>
            </a:endParaRPr>
          </a:p>
          <a:p>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迷你图</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460251"/>
            <a:ext cx="3240000" cy="4203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2413000"/>
            <a:ext cx="3239770" cy="23533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矩形树图</a:t>
            </a:r>
            <a:r>
              <a:rPr lang="zh-CN" altLang="en-US" sz="1400" dirty="0">
                <a:latin typeface="Noto Sans S Chinese Regular" panose="020B0500000000000000" charset="-122"/>
                <a:ea typeface="Noto Sans S Chinese Regular" panose="020B0500000000000000" charset="-122"/>
              </a:rPr>
              <a:t>：是用来描述层次结构数据的占比关系，能够进行逐级钻取显示下层数据情况</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pic>
        <p:nvPicPr>
          <p:cNvPr id="4" name="图片 3"/>
          <p:cNvPicPr>
            <a:picLocks noChangeAspect="1"/>
          </p:cNvPicPr>
          <p:nvPr/>
        </p:nvPicPr>
        <p:blipFill>
          <a:blip r:embed="rId3"/>
          <a:stretch>
            <a:fillRect/>
          </a:stretch>
        </p:blipFill>
        <p:spPr>
          <a:xfrm>
            <a:off x="4077682" y="1460253"/>
            <a:ext cx="7573989" cy="4203366"/>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https://help.fanruan.com/finebi6.0/doc-view-215.html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矩形树图</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111766"/>
            <a:ext cx="3240000" cy="46344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9750" y="1522095"/>
            <a:ext cx="3241040" cy="3932555"/>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漏斗图</a:t>
            </a:r>
            <a:r>
              <a:rPr lang="zh-CN" altLang="en-US" sz="1400" dirty="0">
                <a:latin typeface="Noto Sans S Chinese Regular" panose="020B0500000000000000" charset="-122"/>
                <a:ea typeface="Noto Sans S Chinese Regular" panose="020B0500000000000000" charset="-122"/>
              </a:rPr>
              <a:t>：适用于业务流程比较规范、周期长、环节多的流程分析，使用梯形面积表示某个环节业务量与上一个环节之间的差异</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漏斗图从上到下，有逻辑上的顺序关系，表现了随着业务流程的推进业务目标完成的情况</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en-US" altLang="zh-CN" sz="1400" dirty="0">
              <a:solidFill>
                <a:srgbClr val="172B4D"/>
              </a:solidFill>
              <a:latin typeface="宋体" panose="02010600030101010101" pitchFamily="2" charset="-122"/>
              <a:ea typeface="思源黑体 CN Light" panose="020B0300000000000000"/>
            </a:endParaRPr>
          </a:p>
        </p:txBody>
      </p:sp>
      <p:pic>
        <p:nvPicPr>
          <p:cNvPr id="3" name="图片 2"/>
          <p:cNvPicPr>
            <a:picLocks noChangeAspect="1"/>
          </p:cNvPicPr>
          <p:nvPr/>
        </p:nvPicPr>
        <p:blipFill>
          <a:blip r:embed="rId4"/>
          <a:stretch>
            <a:fillRect/>
          </a:stretch>
        </p:blipFill>
        <p:spPr>
          <a:xfrm>
            <a:off x="4518131" y="1111766"/>
            <a:ext cx="7016230" cy="4634466"/>
          </a:xfrm>
          <a:prstGeom prst="rect">
            <a:avLst/>
          </a:prstGeom>
        </p:spPr>
      </p:pic>
      <p:sp>
        <p:nvSpPr>
          <p:cNvPr id="7" name="矩形 6"/>
          <p:cNvSpPr/>
          <p:nvPr/>
        </p:nvSpPr>
        <p:spPr>
          <a:xfrm>
            <a:off x="355600" y="5913014"/>
            <a:ext cx="10803811" cy="27559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5"/>
              </a:rPr>
              <a:t>https://help.fanruan.com/finebi6.0/doc-view-1050.html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漏斗图</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p:cNvGraphicFramePr>
            <a:graphicFrameLocks noGrp="1"/>
          </p:cNvGraphicFramePr>
          <p:nvPr>
            <p:custDataLst>
              <p:tags r:id="rId1"/>
            </p:custDataLst>
          </p:nvPr>
        </p:nvGraphicFramePr>
        <p:xfrm>
          <a:off x="1015365" y="908050"/>
          <a:ext cx="10078720" cy="5262245"/>
        </p:xfrm>
        <a:graphic>
          <a:graphicData uri="http://schemas.openxmlformats.org/drawingml/2006/table">
            <a:tbl>
              <a:tblPr firstRow="1" bandRow="1">
                <a:tableStyleId>{5C22544A-7EE6-4342-B048-85BDC9FD1C3A}</a:tableStyleId>
              </a:tblPr>
              <a:tblGrid>
                <a:gridCol w="854075">
                  <a:extLst>
                    <a:ext uri="{9D8B030D-6E8A-4147-A177-3AD203B41FA5}">
                      <a16:colId xmlns:a16="http://schemas.microsoft.com/office/drawing/2014/main" val="20000"/>
                    </a:ext>
                  </a:extLst>
                </a:gridCol>
                <a:gridCol w="9224645">
                  <a:extLst>
                    <a:ext uri="{9D8B030D-6E8A-4147-A177-3AD203B41FA5}">
                      <a16:colId xmlns:a16="http://schemas.microsoft.com/office/drawing/2014/main" val="20001"/>
                    </a:ext>
                  </a:extLst>
                </a:gridCol>
              </a:tblGrid>
              <a:tr h="337185">
                <a:tc>
                  <a:txBody>
                    <a:bodyPr/>
                    <a:lstStyle/>
                    <a:p>
                      <a:pPr algn="ctr"/>
                      <a:r>
                        <a:rPr lang="zh-CN" altLang="en-US" sz="1400" dirty="0">
                          <a:latin typeface="Noto Sans S Chinese Regular" panose="020B0500000000000000" charset="-122"/>
                          <a:ea typeface="Noto Sans S Chinese Regular" panose="020B0500000000000000" charset="-122"/>
                        </a:rPr>
                        <a:t>属性</a:t>
                      </a:r>
                    </a:p>
                  </a:txBody>
                  <a:tcPr/>
                </a:tc>
                <a:tc>
                  <a:txBody>
                    <a:bodyPr/>
                    <a:lstStyle/>
                    <a:p>
                      <a:pPr algn="ctr"/>
                      <a:r>
                        <a:rPr lang="zh-CN" altLang="en-US" sz="1400" dirty="0">
                          <a:latin typeface="Noto Sans S Chinese Regular" panose="020B0500000000000000" charset="-122"/>
                          <a:ea typeface="Noto Sans S Chinese Regular" panose="020B0500000000000000" charset="-122"/>
                        </a:rPr>
                        <a:t>描述</a:t>
                      </a:r>
                    </a:p>
                  </a:txBody>
                  <a:tcPr/>
                </a:tc>
                <a:extLst>
                  <a:ext uri="{0D108BD9-81ED-4DB2-BD59-A6C34878D82A}">
                    <a16:rowId xmlns:a16="http://schemas.microsoft.com/office/drawing/2014/main" val="10000"/>
                  </a:ext>
                </a:extLst>
              </a:tr>
              <a:tr h="17506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i="0" kern="1200" dirty="0">
                          <a:solidFill>
                            <a:schemeClr val="dk1"/>
                          </a:solidFill>
                          <a:effectLst/>
                          <a:latin typeface="Noto Sans S Chinese Regular" panose="020B0500000000000000" charset="-122"/>
                          <a:ea typeface="Noto Sans S Chinese Regular" panose="020B0500000000000000" charset="-122"/>
                          <a:cs typeface="+mn-cs"/>
                        </a:rPr>
                        <a:t>颜色</a:t>
                      </a:r>
                    </a:p>
                    <a:p>
                      <a:pPr algn="ctr"/>
                      <a:endParaRPr lang="zh-CN" altLang="en-US" sz="1400" dirty="0">
                        <a:latin typeface="Noto Sans S Chinese Regular" panose="020B0500000000000000" charset="-122"/>
                        <a:ea typeface="Noto Sans S Chinese Regular" panose="020B0500000000000000" charset="-122"/>
                      </a:endParaRPr>
                    </a:p>
                  </a:txBody>
                  <a:tcPr anchor="ctr"/>
                </a:tc>
                <a:tc>
                  <a:txBody>
                    <a:bodyPr/>
                    <a:lstStyle/>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颜色属性为所有类型的图表均支持的功能。颜色属性支持单击直接进行颜色的设置，或者拖入一个维度或指标进行分组设置。</a:t>
                      </a:r>
                    </a:p>
                    <a:p>
                      <a:pPr>
                        <a:lnSpc>
                          <a:spcPct val="150000"/>
                        </a:lnSpc>
                      </a:pP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   1. </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拖入维度字段</a:t>
                      </a:r>
                    </a:p>
                    <a:p>
                      <a:pPr>
                        <a:lnSpc>
                          <a:spcPct val="150000"/>
                        </a:lnSpc>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      在拖入维度字段以后，可以对字段内容进行对应颜色选择。</a:t>
                      </a:r>
                    </a:p>
                    <a:p>
                      <a:pPr>
                        <a:lnSpc>
                          <a:spcPct val="150000"/>
                        </a:lnSpc>
                      </a:pP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   2. </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拖入指标字段</a:t>
                      </a:r>
                      <a:endPar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endParaRPr>
                    </a:p>
                    <a:p>
                      <a:pPr>
                        <a:lnSpc>
                          <a:spcPct val="150000"/>
                        </a:lnSpc>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      在拖入指标字段后，可以按照指标的大小进行颜色的显示，与维度字段的区别为是设置的渐变的颜色，单击颜  </a:t>
                      </a:r>
                      <a:endPar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endParaRPr>
                    </a:p>
                    <a:p>
                      <a:pPr>
                        <a:lnSpc>
                          <a:spcPct val="150000"/>
                        </a:lnSpc>
                      </a:pP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      </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色框以后可以进行渐变颜色的设置，包括渐变类型、渐变方案、渐变区间等的设置。</a:t>
                      </a:r>
                    </a:p>
                  </a:txBody>
                  <a:tcPr/>
                </a:tc>
                <a:extLst>
                  <a:ext uri="{0D108BD9-81ED-4DB2-BD59-A6C34878D82A}">
                    <a16:rowId xmlns:a16="http://schemas.microsoft.com/office/drawing/2014/main" val="10001"/>
                  </a:ext>
                </a:extLst>
              </a:tr>
              <a:tr h="765810">
                <a:tc>
                  <a:txBody>
                    <a:bodyPr/>
                    <a:lstStyle/>
                    <a:p>
                      <a:pPr algn="ctr"/>
                      <a:r>
                        <a:rPr lang="zh-CN" altLang="en-US" sz="1400" b="1" i="0" kern="1200" dirty="0">
                          <a:solidFill>
                            <a:schemeClr val="dk1"/>
                          </a:solidFill>
                          <a:effectLst/>
                          <a:latin typeface="Noto Sans S Chinese Regular" panose="020B0500000000000000" charset="-122"/>
                          <a:ea typeface="Noto Sans S Chinese Regular" panose="020B0500000000000000" charset="-122"/>
                          <a:cs typeface="+mn-cs"/>
                        </a:rPr>
                        <a:t>角度</a:t>
                      </a:r>
                    </a:p>
                  </a:txBody>
                  <a:tcPr anchor="ctr"/>
                </a:tc>
                <a:tc>
                  <a:txBody>
                    <a:bodyPr/>
                    <a:lstStyle/>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角度为饼图每个扇形的弧度大小，仅支持拖入指标字段设置，在拖入字段后，弧度即按照对应字段值的大小进行显示。比如在拖入“总停留时间”字段后，饼图中弧度大小就对应每个阶段停留的时间大小。</a:t>
                      </a:r>
                    </a:p>
                  </a:txBody>
                  <a:tcPr/>
                </a:tc>
                <a:extLst>
                  <a:ext uri="{0D108BD9-81ED-4DB2-BD59-A6C34878D82A}">
                    <a16:rowId xmlns:a16="http://schemas.microsoft.com/office/drawing/2014/main" val="10002"/>
                  </a:ext>
                </a:extLst>
              </a:tr>
              <a:tr h="1188720">
                <a:tc>
                  <a:txBody>
                    <a:bodyPr/>
                    <a:lstStyle/>
                    <a:p>
                      <a:pPr algn="ctr"/>
                      <a:r>
                        <a:rPr lang="zh-CN" altLang="en-US" sz="1400" b="1" i="0" kern="1200" dirty="0">
                          <a:solidFill>
                            <a:schemeClr val="dk1"/>
                          </a:solidFill>
                          <a:effectLst/>
                          <a:latin typeface="Noto Sans S Chinese Regular" panose="020B0500000000000000" charset="-122"/>
                          <a:ea typeface="Noto Sans S Chinese Regular" panose="020B0500000000000000" charset="-122"/>
                          <a:cs typeface="+mn-cs"/>
                        </a:rPr>
                        <a:t>半径</a:t>
                      </a:r>
                    </a:p>
                  </a:txBody>
                  <a:tcPr anchor="ctr"/>
                </a:tc>
                <a:tc>
                  <a:txBody>
                    <a:bodyPr/>
                    <a:lstStyle/>
                    <a:p>
                      <a:pPr marL="285750" indent="-285750" algn="l" defTabSz="914400" rtl="0" eaLnBrk="1" latinLnBrk="0" hangingPunct="1">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mn-cs"/>
                        </a:rPr>
                        <a:t>半径、角度为饼图所特有的属性，半径指的饼图的半径大小，角度指的是饼图每个扇形的弧度大小。半径支持直接单击进行设置或者拖入一个维度或指标字段，角度则只支持拖入字段进行设置。</a:t>
                      </a:r>
                    </a:p>
                    <a:p>
                      <a:pPr marL="285750" indent="-285750" algn="l" defTabSz="914400" rtl="0" eaLnBrk="1" latinLnBrk="0" hangingPunct="1">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mn-cs"/>
                        </a:rPr>
                        <a:t>直接单击图形属性下的半径栏，可直接设置饼图的半径大小和内径占比，半径大小可直接调整饼图的大小，而内径占比则调整饼图的圆环宽度（即中间内径的大小）。可选择拖入维度或指标字段。</a:t>
                      </a:r>
                    </a:p>
                  </a:txBody>
                  <a:tcPr/>
                </a:tc>
                <a:extLst>
                  <a:ext uri="{0D108BD9-81ED-4DB2-BD59-A6C34878D82A}">
                    <a16:rowId xmlns:a16="http://schemas.microsoft.com/office/drawing/2014/main" val="10003"/>
                  </a:ext>
                </a:extLst>
              </a:tr>
              <a:tr h="1219835">
                <a:tc>
                  <a:txBody>
                    <a:bodyPr/>
                    <a:lstStyle/>
                    <a:p>
                      <a:pPr algn="ctr"/>
                      <a:r>
                        <a:rPr lang="zh-CN" altLang="en-US" sz="1400" b="1" i="0" kern="1200" dirty="0">
                          <a:solidFill>
                            <a:schemeClr val="dk1"/>
                          </a:solidFill>
                          <a:effectLst/>
                          <a:latin typeface="Noto Sans S Chinese Regular" panose="020B0500000000000000" charset="-122"/>
                          <a:ea typeface="Noto Sans S Chinese Regular" panose="020B0500000000000000" charset="-122"/>
                          <a:cs typeface="+mn-cs"/>
                        </a:rPr>
                        <a:t>提示</a:t>
                      </a:r>
                    </a:p>
                  </a:txBody>
                  <a:tcPr anchor="ctr"/>
                </a:tc>
                <a:tc>
                  <a:txBody>
                    <a:bodyPr/>
                    <a:lstStyle/>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提示属性设置的为图表中鼠标悬浮在组件元素中提示的内容，默认显示为当前图表中已拖拽的所有字段名和对应的值，所有图表都有提示属性。</a:t>
                      </a:r>
                    </a:p>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提示属性同样支持单击直接设置和拖入维度</a:t>
                      </a: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指标字段进行设置，直接单击设置可直接为组件中的提示设置内容格式和背景色，而拖入维度或指标字段后，则可以根据维度</a:t>
                      </a: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指标的字段值增加提示的内容显示。</a:t>
                      </a:r>
                    </a:p>
                  </a:txBody>
                  <a:tcPr/>
                </a:tc>
                <a:extLst>
                  <a:ext uri="{0D108BD9-81ED-4DB2-BD59-A6C34878D82A}">
                    <a16:rowId xmlns:a16="http://schemas.microsoft.com/office/drawing/2014/main" val="10004"/>
                  </a:ext>
                </a:extLst>
              </a:tr>
            </a:tbl>
          </a:graphicData>
        </a:graphic>
      </p:graphicFrame>
      <p:sp>
        <p:nvSpPr>
          <p:cNvPr id="2" name="标题 1"/>
          <p:cNvSpPr>
            <a:spLocks noGrp="1"/>
          </p:cNvSpPr>
          <p:nvPr>
            <p:ph type="title"/>
            <p:custDataLst>
              <p:tags r:id="rId2"/>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图表属性总结</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p:cNvGraphicFramePr>
            <a:graphicFrameLocks noGrp="1"/>
          </p:cNvGraphicFramePr>
          <p:nvPr>
            <p:custDataLst>
              <p:tags r:id="rId1"/>
            </p:custDataLst>
          </p:nvPr>
        </p:nvGraphicFramePr>
        <p:xfrm>
          <a:off x="346710" y="952500"/>
          <a:ext cx="11517630" cy="5252720"/>
        </p:xfrm>
        <a:graphic>
          <a:graphicData uri="http://schemas.openxmlformats.org/drawingml/2006/table">
            <a:tbl>
              <a:tblPr firstRow="1" bandRow="1">
                <a:tableStyleId>{5C22544A-7EE6-4342-B048-85BDC9FD1C3A}</a:tableStyleId>
              </a:tblPr>
              <a:tblGrid>
                <a:gridCol w="1048385">
                  <a:extLst>
                    <a:ext uri="{9D8B030D-6E8A-4147-A177-3AD203B41FA5}">
                      <a16:colId xmlns:a16="http://schemas.microsoft.com/office/drawing/2014/main" val="20000"/>
                    </a:ext>
                  </a:extLst>
                </a:gridCol>
                <a:gridCol w="10469245">
                  <a:extLst>
                    <a:ext uri="{9D8B030D-6E8A-4147-A177-3AD203B41FA5}">
                      <a16:colId xmlns:a16="http://schemas.microsoft.com/office/drawing/2014/main" val="20001"/>
                    </a:ext>
                  </a:extLst>
                </a:gridCol>
              </a:tblGrid>
              <a:tr h="335280">
                <a:tc>
                  <a:txBody>
                    <a:bodyPr/>
                    <a:lstStyle/>
                    <a:p>
                      <a:pPr algn="ctr"/>
                      <a:r>
                        <a:rPr lang="zh-CN" altLang="en-US" sz="1600" dirty="0">
                          <a:latin typeface="Noto Sans S Chinese Regular" panose="020B0500000000000000" charset="-122"/>
                          <a:ea typeface="Noto Sans S Chinese Regular" panose="020B0500000000000000" charset="-122"/>
                        </a:rPr>
                        <a:t>属性</a:t>
                      </a:r>
                    </a:p>
                  </a:txBody>
                  <a:tcPr/>
                </a:tc>
                <a:tc>
                  <a:txBody>
                    <a:bodyPr/>
                    <a:lstStyle/>
                    <a:p>
                      <a:pPr algn="ctr"/>
                      <a:r>
                        <a:rPr lang="zh-CN" altLang="en-US" sz="1600" dirty="0">
                          <a:latin typeface="Noto Sans S Chinese Regular" panose="020B0500000000000000" charset="-122"/>
                          <a:ea typeface="Noto Sans S Chinese Regular" panose="020B0500000000000000" charset="-122"/>
                        </a:rPr>
                        <a:t>描述</a:t>
                      </a:r>
                    </a:p>
                  </a:txBody>
                  <a:tcPr/>
                </a:tc>
                <a:extLst>
                  <a:ext uri="{0D108BD9-81ED-4DB2-BD59-A6C34878D82A}">
                    <a16:rowId xmlns:a16="http://schemas.microsoft.com/office/drawing/2014/main" val="10000"/>
                  </a:ext>
                </a:extLst>
              </a:tr>
              <a:tr h="118872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i="0" kern="1200" dirty="0">
                          <a:solidFill>
                            <a:schemeClr val="dk1"/>
                          </a:solidFill>
                          <a:effectLst/>
                          <a:latin typeface="Noto Sans S Chinese Regular" panose="020B0500000000000000" charset="-122"/>
                          <a:ea typeface="Noto Sans S Chinese Regular" panose="020B0500000000000000" charset="-122"/>
                          <a:cs typeface="+mn-cs"/>
                        </a:rPr>
                        <a:t>标签</a:t>
                      </a:r>
                    </a:p>
                    <a:p>
                      <a:pPr algn="ctr"/>
                      <a:endParaRPr lang="zh-CN" altLang="en-US" sz="1600" dirty="0">
                        <a:latin typeface="Noto Sans S Chinese Regular" panose="020B0500000000000000" charset="-122"/>
                        <a:ea typeface="Noto Sans S Chinese Regular" panose="020B0500000000000000" charset="-122"/>
                      </a:endParaRPr>
                    </a:p>
                  </a:txBody>
                  <a:tcPr anchor="ctr"/>
                </a:tc>
                <a:tc>
                  <a:txBody>
                    <a:bodyPr/>
                    <a:lstStyle/>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标签属性为图表中元素增加文字说明的属性，除文本外的所有图表类型均支持设置该属性。标签属性支持单击直接进行标签的设置，或者拖入维度或指标字段进行设置。</a:t>
                      </a:r>
                      <a:endPar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直接单击设置可直接为组件中的所有元素增加文字标签；</a:t>
                      </a:r>
                      <a:endPar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拖入维度或指标字段后，则可以按照维度</a:t>
                      </a: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指标的字段值进行对应标签的显示。</a:t>
                      </a:r>
                    </a:p>
                  </a:txBody>
                  <a:tcPr/>
                </a:tc>
                <a:extLst>
                  <a:ext uri="{0D108BD9-81ED-4DB2-BD59-A6C34878D82A}">
                    <a16:rowId xmlns:a16="http://schemas.microsoft.com/office/drawing/2014/main" val="10001"/>
                  </a:ext>
                </a:extLst>
              </a:tr>
              <a:tr h="1188720">
                <a:tc>
                  <a:txBody>
                    <a:bodyPr/>
                    <a:lstStyle/>
                    <a:p>
                      <a:pPr algn="ctr"/>
                      <a:r>
                        <a:rPr lang="zh-CN" altLang="en-US" sz="1600" b="1" i="0" kern="1200" dirty="0">
                          <a:solidFill>
                            <a:schemeClr val="dk1"/>
                          </a:solidFill>
                          <a:effectLst/>
                          <a:latin typeface="Noto Sans S Chinese Regular" panose="020B0500000000000000" charset="-122"/>
                          <a:ea typeface="Noto Sans S Chinese Regular" panose="020B0500000000000000" charset="-122"/>
                          <a:cs typeface="+mn-cs"/>
                        </a:rPr>
                        <a:t>大小</a:t>
                      </a:r>
                    </a:p>
                  </a:txBody>
                  <a:tcPr anchor="ctr"/>
                </a:tc>
                <a:tc>
                  <a:txBody>
                    <a:bodyPr/>
                    <a:lstStyle/>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大小属性为设置组件中元素的大小，仅面积图、饼图、填充地图不支持该属性，其余图表类型均支持。</a:t>
                      </a:r>
                    </a:p>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以柱状图为例，拖拽柱宽可直接调整柱子的宽度大小，圆角则是调整柱子四个角的弧度。</a:t>
                      </a:r>
                      <a:endPar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除此之外，大小属性也支持用户拖入维度</a:t>
                      </a: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指标字段进行绑定，</a:t>
                      </a: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BI</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会自动给根据绑定的维度</a:t>
                      </a: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指标字段进行大小调整，同时也可以进行基础大小的手动调节。</a:t>
                      </a:r>
                    </a:p>
                  </a:txBody>
                  <a:tcPr/>
                </a:tc>
                <a:extLst>
                  <a:ext uri="{0D108BD9-81ED-4DB2-BD59-A6C34878D82A}">
                    <a16:rowId xmlns:a16="http://schemas.microsoft.com/office/drawing/2014/main" val="10002"/>
                  </a:ext>
                </a:extLst>
              </a:tr>
              <a:tr h="1188720">
                <a:tc>
                  <a:txBody>
                    <a:bodyPr/>
                    <a:lstStyle/>
                    <a:p>
                      <a:pPr algn="ctr"/>
                      <a:r>
                        <a:rPr lang="zh-CN" altLang="en-US" sz="1600" b="1" i="0" kern="1200" dirty="0">
                          <a:solidFill>
                            <a:schemeClr val="dk1"/>
                          </a:solidFill>
                          <a:effectLst/>
                          <a:latin typeface="Noto Sans S Chinese Regular" panose="020B0500000000000000" charset="-122"/>
                          <a:ea typeface="Noto Sans S Chinese Regular" panose="020B0500000000000000" charset="-122"/>
                          <a:cs typeface="+mn-cs"/>
                        </a:rPr>
                        <a:t>形状</a:t>
                      </a:r>
                    </a:p>
                  </a:txBody>
                  <a:tcPr anchor="ctr"/>
                </a:tc>
                <a:tc>
                  <a:txBody>
                    <a:bodyPr/>
                    <a:lstStyle/>
                    <a:p>
                      <a:pPr marL="285750" indent="-285750" algn="l" defTabSz="914400" rtl="0" eaLnBrk="1" latinLnBrk="0" hangingPunct="1">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形状属性为点类型的图表中支持的设置。形状属性支持单击直接进行点形状的选择，或者拖入一个维度或指标进行设置。直接单击进行设置是对所有的点进行形状选择，所有点均设置成统一的形状。</a:t>
                      </a:r>
                    </a:p>
                    <a:p>
                      <a:pPr marL="285750" indent="-285750" algn="l" defTabSz="914400" rtl="0" eaLnBrk="1" latinLnBrk="0" hangingPunct="1">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形状类型包括几何、趋势、正误、红绿灯，每种类型下均有多种点形状可以选择。</a:t>
                      </a:r>
                    </a:p>
                    <a:p>
                      <a:pPr marL="285750" indent="-285750" algn="l" defTabSz="914400" rtl="0" eaLnBrk="1" latinLnBrk="0" hangingPunct="1">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而拖入一个维度或指标后，则可以按照维度</a:t>
                      </a: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指标区间进行形状的自动分配。</a:t>
                      </a:r>
                    </a:p>
                  </a:txBody>
                  <a:tcPr/>
                </a:tc>
                <a:extLst>
                  <a:ext uri="{0D108BD9-81ED-4DB2-BD59-A6C34878D82A}">
                    <a16:rowId xmlns:a16="http://schemas.microsoft.com/office/drawing/2014/main" val="10003"/>
                  </a:ext>
                </a:extLst>
              </a:tr>
              <a:tr h="676275">
                <a:tc>
                  <a:txBody>
                    <a:bodyPr/>
                    <a:lstStyle/>
                    <a:p>
                      <a:pPr algn="ctr"/>
                      <a:r>
                        <a:rPr lang="zh-CN" altLang="en-US" sz="1600" b="1" i="0" kern="1200" dirty="0">
                          <a:solidFill>
                            <a:schemeClr val="dk1"/>
                          </a:solidFill>
                          <a:effectLst/>
                          <a:latin typeface="Noto Sans S Chinese Regular" panose="020B0500000000000000" charset="-122"/>
                          <a:ea typeface="Noto Sans S Chinese Regular" panose="020B0500000000000000" charset="-122"/>
                          <a:cs typeface="+mn-cs"/>
                        </a:rPr>
                        <a:t>文本</a:t>
                      </a:r>
                    </a:p>
                  </a:txBody>
                  <a:tcPr anchor="ctr"/>
                </a:tc>
                <a:tc>
                  <a:txBody>
                    <a:bodyPr/>
                    <a:lstStyle/>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文本属性是图形形状为文本时所特有的属性，常用于绘制词云图、</a:t>
                      </a: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KPI</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指标卡。</a:t>
                      </a:r>
                    </a:p>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文本属性支持单击直接进行标签的设置，或者拖入维度或指标字段进行设置。直接单击设置可直接为组件中的所有元素设置文本显示内容。</a:t>
                      </a:r>
                    </a:p>
                  </a:txBody>
                  <a:tcPr/>
                </a:tc>
                <a:extLst>
                  <a:ext uri="{0D108BD9-81ED-4DB2-BD59-A6C34878D82A}">
                    <a16:rowId xmlns:a16="http://schemas.microsoft.com/office/drawing/2014/main" val="10004"/>
                  </a:ext>
                </a:extLst>
              </a:tr>
              <a:tr h="67500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i="0" kern="1200" dirty="0">
                          <a:solidFill>
                            <a:schemeClr val="dk1"/>
                          </a:solidFill>
                          <a:effectLst/>
                          <a:latin typeface="Noto Sans S Chinese Regular" panose="020B0500000000000000" charset="-122"/>
                          <a:ea typeface="Noto Sans S Chinese Regular" panose="020B0500000000000000" charset="-122"/>
                          <a:cs typeface="+mn-cs"/>
                        </a:rPr>
                        <a:t>细粒度</a:t>
                      </a:r>
                    </a:p>
                    <a:p>
                      <a:pPr algn="ctr"/>
                      <a:endParaRPr lang="zh-CN" altLang="en-US" sz="1600" b="1" i="0" kern="1200" dirty="0">
                        <a:solidFill>
                          <a:schemeClr val="dk1"/>
                        </a:solidFill>
                        <a:effectLst/>
                        <a:latin typeface="Noto Sans S Chinese Regular" panose="020B0500000000000000" charset="-122"/>
                        <a:ea typeface="Noto Sans S Chinese Regular" panose="020B0500000000000000" charset="-122"/>
                        <a:cs typeface="+mn-cs"/>
                      </a:endParaRPr>
                    </a:p>
                  </a:txBody>
                  <a:tcPr anchor="ctr"/>
                </a:tc>
                <a:tc>
                  <a:txBody>
                    <a:bodyPr/>
                    <a:lstStyle/>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mn-cs"/>
                        </a:rPr>
                        <a:t>细粒度指的是当前图表展示时，展示的数据最细维度，细粒度属性用来细分图形的维度。所有图表类型均支持该属性，可拖拽多个维度或指标字段至该属性中，拖拽后，图表中元素会按照细粒度的维度来细分图形。且细粒度中的指标字段和维度字段，会默认添加到数据点提示中。</a:t>
                      </a:r>
                    </a:p>
                  </a:txBody>
                  <a:tcPr/>
                </a:tc>
                <a:extLst>
                  <a:ext uri="{0D108BD9-81ED-4DB2-BD59-A6C34878D82A}">
                    <a16:rowId xmlns:a16="http://schemas.microsoft.com/office/drawing/2014/main" val="10005"/>
                  </a:ext>
                </a:extLst>
              </a:tr>
            </a:tbl>
          </a:graphicData>
        </a:graphic>
      </p:graphicFrame>
      <p:sp>
        <p:nvSpPr>
          <p:cNvPr id="2" name="标题 1"/>
          <p:cNvSpPr>
            <a:spLocks noGrp="1"/>
          </p:cNvSpPr>
          <p:nvPr>
            <p:ph type="title"/>
            <p:custDataLst>
              <p:tags r:id="rId2"/>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图表属性总结</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p:cNvGraphicFramePr>
            <a:graphicFrameLocks noGrp="1"/>
          </p:cNvGraphicFramePr>
          <p:nvPr>
            <p:custDataLst>
              <p:tags r:id="rId1"/>
            </p:custDataLst>
          </p:nvPr>
        </p:nvGraphicFramePr>
        <p:xfrm>
          <a:off x="782320" y="1575415"/>
          <a:ext cx="10627360" cy="3489222"/>
        </p:xfrm>
        <a:graphic>
          <a:graphicData uri="http://schemas.openxmlformats.org/drawingml/2006/table">
            <a:tbl>
              <a:tblPr firstRow="1" bandRow="1">
                <a:tableStyleId>{5C22544A-7EE6-4342-B048-85BDC9FD1C3A}</a:tableStyleId>
              </a:tblPr>
              <a:tblGrid>
                <a:gridCol w="934720">
                  <a:extLst>
                    <a:ext uri="{9D8B030D-6E8A-4147-A177-3AD203B41FA5}">
                      <a16:colId xmlns:a16="http://schemas.microsoft.com/office/drawing/2014/main" val="20000"/>
                    </a:ext>
                  </a:extLst>
                </a:gridCol>
                <a:gridCol w="9692640">
                  <a:extLst>
                    <a:ext uri="{9D8B030D-6E8A-4147-A177-3AD203B41FA5}">
                      <a16:colId xmlns:a16="http://schemas.microsoft.com/office/drawing/2014/main" val="20001"/>
                    </a:ext>
                  </a:extLst>
                </a:gridCol>
              </a:tblGrid>
              <a:tr h="377666">
                <a:tc>
                  <a:txBody>
                    <a:bodyPr/>
                    <a:lstStyle/>
                    <a:p>
                      <a:pPr algn="ctr"/>
                      <a:r>
                        <a:rPr lang="zh-CN" altLang="en-US" sz="1600" dirty="0">
                          <a:latin typeface="Noto Sans S Chinese Regular" panose="020B0500000000000000" charset="-122"/>
                          <a:ea typeface="Noto Sans S Chinese Regular" panose="020B0500000000000000" charset="-122"/>
                        </a:rPr>
                        <a:t>属性</a:t>
                      </a:r>
                    </a:p>
                  </a:txBody>
                  <a:tcPr anchor="ctr"/>
                </a:tc>
                <a:tc>
                  <a:txBody>
                    <a:bodyPr/>
                    <a:lstStyle/>
                    <a:p>
                      <a:pPr algn="ctr"/>
                      <a:r>
                        <a:rPr lang="zh-CN" altLang="en-US" sz="1600" dirty="0">
                          <a:latin typeface="Noto Sans S Chinese Regular" panose="020B0500000000000000" charset="-122"/>
                          <a:ea typeface="Noto Sans S Chinese Regular" panose="020B0500000000000000" charset="-122"/>
                        </a:rPr>
                        <a:t>描述</a:t>
                      </a:r>
                    </a:p>
                  </a:txBody>
                  <a:tcPr/>
                </a:tc>
                <a:extLst>
                  <a:ext uri="{0D108BD9-81ED-4DB2-BD59-A6C34878D82A}">
                    <a16:rowId xmlns:a16="http://schemas.microsoft.com/office/drawing/2014/main" val="10000"/>
                  </a:ext>
                </a:extLst>
              </a:tr>
              <a:tr h="86803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i="0" kern="1200" dirty="0">
                          <a:solidFill>
                            <a:schemeClr val="dk1"/>
                          </a:solidFill>
                          <a:effectLst/>
                          <a:latin typeface="Noto Sans S Chinese Regular" panose="020B0500000000000000" charset="-122"/>
                          <a:ea typeface="Noto Sans S Chinese Regular" panose="020B0500000000000000" charset="-122"/>
                          <a:cs typeface="+mn-cs"/>
                        </a:rPr>
                        <a:t>指针值</a:t>
                      </a:r>
                    </a:p>
                    <a:p>
                      <a:pPr algn="ctr"/>
                      <a:endParaRPr lang="zh-CN" altLang="en-US" sz="1600" dirty="0">
                        <a:latin typeface="Noto Sans S Chinese Regular" panose="020B0500000000000000" charset="-122"/>
                        <a:ea typeface="Noto Sans S Chinese Regular" panose="020B0500000000000000" charset="-122"/>
                      </a:endParaRPr>
                    </a:p>
                  </a:txBody>
                  <a:tcPr anchor="ctr"/>
                </a:tc>
                <a:tc>
                  <a:txBody>
                    <a:bodyPr/>
                    <a:lstStyle/>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mn-cs"/>
                        </a:rPr>
                        <a:t>指针值表示当前仪表盘中的指标值，可拖入指标或维度字段。在多指针仪表盘时，可拖入多个字段，多个字段对应仪表盘中的多个指针。</a:t>
                      </a:r>
                    </a:p>
                  </a:txBody>
                  <a:tcPr/>
                </a:tc>
                <a:extLst>
                  <a:ext uri="{0D108BD9-81ED-4DB2-BD59-A6C34878D82A}">
                    <a16:rowId xmlns:a16="http://schemas.microsoft.com/office/drawing/2014/main" val="10001"/>
                  </a:ext>
                </a:extLst>
              </a:tr>
              <a:tr h="812800">
                <a:tc>
                  <a:txBody>
                    <a:bodyPr/>
                    <a:lstStyle/>
                    <a:p>
                      <a:pPr algn="ctr"/>
                      <a:r>
                        <a:rPr lang="zh-CN" altLang="en-US" sz="1600" b="1" i="0" kern="1200" dirty="0">
                          <a:solidFill>
                            <a:schemeClr val="dk1"/>
                          </a:solidFill>
                          <a:effectLst/>
                          <a:latin typeface="Noto Sans S Chinese Regular" panose="020B0500000000000000" charset="-122"/>
                          <a:ea typeface="Noto Sans S Chinese Regular" panose="020B0500000000000000" charset="-122"/>
                          <a:cs typeface="+mn-cs"/>
                        </a:rPr>
                        <a:t>目标值</a:t>
                      </a:r>
                    </a:p>
                  </a:txBody>
                  <a:tcPr anchor="ctr"/>
                </a:tc>
                <a:tc>
                  <a:txBody>
                    <a:bodyPr/>
                    <a:lstStyle/>
                    <a:p>
                      <a:pPr marL="285750" indent="-285750">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mn-cs"/>
                        </a:rPr>
                        <a:t>目标值表示当前仪表盘中最大值，可拖入指标或维度字段进行映射，只能拖拽一个字段。若不拖入字段，则为默认值；同时也可以单击目标值框，选择自定义并输入值。</a:t>
                      </a:r>
                    </a:p>
                  </a:txBody>
                  <a:tcPr/>
                </a:tc>
                <a:extLst>
                  <a:ext uri="{0D108BD9-81ED-4DB2-BD59-A6C34878D82A}">
                    <a16:rowId xmlns:a16="http://schemas.microsoft.com/office/drawing/2014/main" val="10002"/>
                  </a:ext>
                </a:extLst>
              </a:tr>
              <a:tr h="1358912">
                <a:tc>
                  <a:txBody>
                    <a:bodyPr/>
                    <a:lstStyle/>
                    <a:p>
                      <a:pPr algn="ctr"/>
                      <a:r>
                        <a:rPr lang="zh-CN" altLang="en-US" sz="1600" b="1" i="0" kern="1200" dirty="0">
                          <a:solidFill>
                            <a:schemeClr val="dk1"/>
                          </a:solidFill>
                          <a:effectLst/>
                          <a:latin typeface="Noto Sans S Chinese Regular" panose="020B0500000000000000" charset="-122"/>
                          <a:ea typeface="Noto Sans S Chinese Regular" panose="020B0500000000000000" charset="-122"/>
                          <a:cs typeface="+mn-cs"/>
                        </a:rPr>
                        <a:t>连线</a:t>
                      </a:r>
                    </a:p>
                  </a:txBody>
                  <a:tcPr anchor="ctr"/>
                </a:tc>
                <a:tc>
                  <a:txBody>
                    <a:bodyPr/>
                    <a:lstStyle/>
                    <a:p>
                      <a:pPr marL="285750" indent="-285750" algn="l" defTabSz="914400" rtl="0" eaLnBrk="1" latinLnBrk="0" hangingPunct="1">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连线指的是折线图每个细粒度点的连接顺序。连线为线形图中仅有的属性，该属性分别支持单击直接设置和拖入一个维度</a:t>
                      </a:r>
                      <a:r>
                        <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a:t>
                      </a: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指标字段进行设置。若未拖入字段，则以横纵轴中最小维度为连线依据，按照顺序连线；如果没有维度字段，则以横轴中的指标字段为连线依据，按照指标值大小顺序连线；如果横坐标没有指标字段，则以纵坐标中的指标字段为连线依据。</a:t>
                      </a:r>
                    </a:p>
                    <a:p>
                      <a:pPr marL="285750" indent="-285750" algn="l" defTabSz="914400" rtl="0" eaLnBrk="1" latinLnBrk="0" hangingPunct="1">
                        <a:lnSpc>
                          <a:spcPct val="150000"/>
                        </a:lnSpc>
                        <a:buFont typeface="Wingdings" panose="05000000000000000000" pitchFamily="2" charset="2"/>
                        <a:buChar char="Ø"/>
                      </a:pPr>
                      <a:r>
                        <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rPr>
                        <a:t>如果拖拽了维度或指标字段到连线属性中，则同一分区内，拖拽字段外其他所有细粒度相同的点按照拖拽字段的内容顺序连成一根线。</a:t>
                      </a:r>
                      <a:endParaRPr lang="en-US" altLang="zh-CN"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endParaRPr>
                    </a:p>
                    <a:p>
                      <a:pPr marL="285750" indent="-285750" algn="l" defTabSz="914400" rtl="0" eaLnBrk="1" latinLnBrk="0" hangingPunct="1">
                        <a:lnSpc>
                          <a:spcPct val="150000"/>
                        </a:lnSpc>
                        <a:buFont typeface="Wingdings" panose="05000000000000000000" pitchFamily="2" charset="2"/>
                        <a:buChar char="Ø"/>
                      </a:pPr>
                      <a:endParaRPr lang="zh-CN" altLang="en-US" sz="1200" kern="1200" dirty="0">
                        <a:solidFill>
                          <a:schemeClr val="tx1"/>
                        </a:solidFill>
                        <a:latin typeface="Noto Sans S Chinese Regular" panose="020B0500000000000000" charset="-122"/>
                        <a:ea typeface="Noto Sans S Chinese Regular" panose="020B0500000000000000" charset="-122"/>
                        <a:cs typeface="Noto Sans S Chinese Regular" panose="020B0500000000000000" charset="-122"/>
                      </a:endParaRPr>
                    </a:p>
                  </a:txBody>
                  <a:tcPr/>
                </a:tc>
                <a:extLst>
                  <a:ext uri="{0D108BD9-81ED-4DB2-BD59-A6C34878D82A}">
                    <a16:rowId xmlns:a16="http://schemas.microsoft.com/office/drawing/2014/main" val="10003"/>
                  </a:ext>
                </a:extLst>
              </a:tr>
            </a:tbl>
          </a:graphicData>
        </a:graphic>
      </p:graphicFrame>
      <p:sp>
        <p:nvSpPr>
          <p:cNvPr id="5" name="矩形 4"/>
          <p:cNvSpPr/>
          <p:nvPr/>
        </p:nvSpPr>
        <p:spPr>
          <a:xfrm>
            <a:off x="355600" y="5913014"/>
            <a:ext cx="10803811" cy="460375"/>
          </a:xfrm>
          <a:prstGeom prst="rect">
            <a:avLst/>
          </a:prstGeom>
        </p:spPr>
        <p:txBody>
          <a:bodyPr wrap="square">
            <a:spAutoFit/>
          </a:bodyPr>
          <a:lstStyle/>
          <a:p>
            <a:pPr marL="171450" indent="-171450">
              <a:buFont typeface="Wingdings" panose="05000000000000000000" charset="0"/>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https://help.fanruan.com/finebi/doc-view-219.html?source=0&amp;from=material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标题 1"/>
          <p:cNvSpPr>
            <a:spLocks noGrp="1"/>
          </p:cNvSpPr>
          <p:nvPr>
            <p:ph type="title"/>
            <p:custDataLst>
              <p:tags r:id="rId2"/>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图表属性总结</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4"/>
          </p:nvPr>
        </p:nvSpPr>
        <p:spPr>
          <a:xfrm>
            <a:off x="650651" y="4738991"/>
            <a:ext cx="3454209" cy="533400"/>
          </a:xfrm>
        </p:spPr>
        <p:txBody>
          <a:bodyPr>
            <a:noAutofit/>
          </a:bodyPr>
          <a:lstStyle/>
          <a:p>
            <a:r>
              <a:rPr kumimoji="1" lang="zh-CN" altLang="en-US" sz="2400" dirty="0">
                <a:latin typeface="Noto Sans S Chinese Medium" panose="020B0600000000000000" charset="-122"/>
                <a:ea typeface="Noto Sans S Chinese Medium" panose="020B0600000000000000" charset="-122"/>
                <a:cs typeface="Noto Sans S Chinese Medium" panose="020B0600000000000000" charset="-122"/>
              </a:rPr>
              <a:t>图表特殊显示</a:t>
            </a:r>
            <a:r>
              <a:rPr kumimoji="1" lang="en-US" altLang="zh-CN" sz="2400" dirty="0">
                <a:latin typeface="Noto Sans S Chinese Medium" panose="020B0600000000000000" charset="-122"/>
                <a:ea typeface="Noto Sans S Chinese Medium" panose="020B0600000000000000" charset="-122"/>
                <a:cs typeface="Noto Sans S Chinese Medium" panose="020B0600000000000000" charset="-122"/>
              </a:rPr>
              <a:t>&amp;</a:t>
            </a:r>
            <a:r>
              <a:rPr kumimoji="1" lang="zh-CN" altLang="en-US" sz="2400" dirty="0">
                <a:latin typeface="Noto Sans S Chinese Medium" panose="020B0600000000000000" charset="-122"/>
                <a:ea typeface="Noto Sans S Chinese Medium" panose="020B0600000000000000" charset="-122"/>
                <a:cs typeface="Noto Sans S Chinese Medium" panose="020B0600000000000000" charset="-122"/>
              </a:rPr>
              <a:t>分析线</a:t>
            </a:r>
          </a:p>
        </p:txBody>
      </p:sp>
      <p:sp>
        <p:nvSpPr>
          <p:cNvPr id="8" name="文本占位符 7"/>
          <p:cNvSpPr>
            <a:spLocks noGrp="1"/>
          </p:cNvSpPr>
          <p:nvPr>
            <p:ph type="body" sz="quarter" idx="15"/>
          </p:nvPr>
        </p:nvSpPr>
        <p:spPr/>
        <p:txBody>
          <a:bodyPr/>
          <a:lstStyle/>
          <a:p>
            <a:r>
              <a:rPr kumimoji="1" lang="en-US" altLang="zh-CN" dirty="0">
                <a:latin typeface="Noto Sans S Chinese Medium" panose="020B0600000000000000" charset="-122"/>
                <a:ea typeface="Noto Sans S Chinese Medium" panose="020B0600000000000000" charset="-122"/>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pasted-image.pdf"/>
          <p:cNvPicPr>
            <a:picLocks noChangeAspect="1"/>
          </p:cNvPicPr>
          <p:nvPr/>
        </p:nvPicPr>
        <p:blipFill>
          <a:blip r:embed="rId3"/>
          <a:stretch>
            <a:fillRect/>
          </a:stretch>
        </p:blipFill>
        <p:spPr>
          <a:xfrm>
            <a:off x="-6462" y="324027"/>
            <a:ext cx="96171" cy="427424"/>
          </a:xfrm>
          <a:prstGeom prst="rect">
            <a:avLst/>
          </a:prstGeom>
          <a:ln w="12700">
            <a:miter lim="400000"/>
            <a:headEnd/>
            <a:tailEnd/>
          </a:ln>
        </p:spPr>
      </p:pic>
      <p:sp>
        <p:nvSpPr>
          <p:cNvPr id="425" name="Shape 425"/>
          <p:cNvSpPr/>
          <p:nvPr/>
        </p:nvSpPr>
        <p:spPr>
          <a:xfrm>
            <a:off x="130175" y="327871"/>
            <a:ext cx="1883410" cy="419735"/>
          </a:xfrm>
          <a:prstGeom prst="rect">
            <a:avLst/>
          </a:prstGeom>
          <a:ln w="12700">
            <a:miter lim="400000"/>
          </a:ln>
        </p:spPr>
        <p:txBody>
          <a:bodyPr wrap="none" lIns="25400" tIns="25400" rIns="25400" bIns="25400" anchor="ctr">
            <a:spAutoFit/>
          </a:bodyPr>
          <a:lstStyle>
            <a:lvl1pPr algn="l">
              <a:defRPr sz="5500">
                <a:solidFill>
                  <a:srgbClr val="1074DE"/>
                </a:solidFill>
                <a:latin typeface="冬青黑体简体中文 W3"/>
                <a:ea typeface="冬青黑体简体中文 W3"/>
                <a:cs typeface="冬青黑体简体中文 W3"/>
                <a:sym typeface="冬青黑体简体中文 W3"/>
              </a:defRPr>
            </a:lvl1pPr>
          </a:lstStyle>
          <a:p>
            <a:pPr defTabSz="412750" hangingPunct="0"/>
            <a:r>
              <a:rPr lang="zh-CN" altLang="en-US" sz="2400" b="1" kern="0" dirty="0">
                <a:latin typeface="Noto Sans S Chinese Medium" panose="020B0600000000000000" charset="-122"/>
                <a:ea typeface="Noto Sans S Chinese Medium" panose="020B0600000000000000" charset="-122"/>
              </a:rPr>
              <a:t>图表组件介绍</a:t>
            </a:r>
            <a:endParaRPr sz="2400" b="1" kern="0" dirty="0">
              <a:latin typeface="Noto Sans S Chinese Medium" panose="020B0600000000000000" charset="-122"/>
              <a:ea typeface="Noto Sans S Chinese Medium" panose="020B0600000000000000"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52" y="1074628"/>
            <a:ext cx="10547496" cy="5253147"/>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8" y="1326297"/>
            <a:ext cx="3240000" cy="4276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76276" y="2475229"/>
            <a:ext cx="2990850" cy="23533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注释</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闪烁动画</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图片填充</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zh-CN" altLang="en-US" sz="1400" dirty="0">
              <a:solidFill>
                <a:srgbClr val="172B4D"/>
              </a:solidFill>
              <a:latin typeface="宋体" panose="02010600030101010101" pitchFamily="2" charset="-122"/>
              <a:ea typeface="思源黑体 CN Light" panose="020B0300000000000000"/>
            </a:endParaRPr>
          </a:p>
        </p:txBody>
      </p:sp>
      <p:pic>
        <p:nvPicPr>
          <p:cNvPr id="3" name="图片 2"/>
          <p:cNvPicPr>
            <a:picLocks noChangeAspect="1"/>
          </p:cNvPicPr>
          <p:nvPr/>
        </p:nvPicPr>
        <p:blipFill>
          <a:blip r:embed="rId3"/>
          <a:stretch>
            <a:fillRect/>
          </a:stretch>
        </p:blipFill>
        <p:spPr>
          <a:xfrm>
            <a:off x="4143866" y="1326298"/>
            <a:ext cx="7507806" cy="4276113"/>
          </a:xfrm>
          <a:prstGeom prst="rect">
            <a:avLst/>
          </a:prstGeom>
        </p:spPr>
      </p:pic>
      <p:sp>
        <p:nvSpPr>
          <p:cNvPr id="7" name="矩形 6"/>
          <p:cNvSpPr/>
          <p:nvPr/>
        </p:nvSpPr>
        <p:spPr>
          <a:xfrm>
            <a:off x="355600" y="5913014"/>
            <a:ext cx="10803811" cy="64516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https://help.fanruan.com/finebi6.0/doc-view-239.html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solidFill>
                <a:srgbClr val="172B4D"/>
              </a:solidFill>
              <a:latin typeface="华文中宋" panose="02010600040101010101" pitchFamily="2" charset="-122"/>
              <a:ea typeface="思源黑体 CN Light" panose="020B0300000000000000"/>
            </a:endParaRPr>
          </a:p>
          <a:p>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图表特殊显示</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8" y="1620838"/>
            <a:ext cx="3235435" cy="3676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99538" y="3693958"/>
            <a:ext cx="2928202" cy="1652905"/>
          </a:xfrm>
          <a:prstGeom prst="rect">
            <a:avLst/>
          </a:prstGeom>
          <a:noFill/>
        </p:spPr>
        <p:txBody>
          <a:bodyPr wrap="square" rtlCol="0">
            <a:spAutoFit/>
          </a:bodyPr>
          <a:lstStyle/>
          <a:p>
            <a:pPr>
              <a:lnSpc>
                <a:spcPct val="125000"/>
              </a:lnSpc>
            </a:pPr>
            <a:endParaRPr lang="en-US" altLang="zh-CN" sz="1400" dirty="0">
              <a:latin typeface="宋体" panose="02010600030101010101" pitchFamily="2" charset="-122"/>
              <a:ea typeface="思源黑体 CN Light" panose="020B0300000000000000"/>
            </a:endParaRPr>
          </a:p>
          <a:p>
            <a:pPr>
              <a:lnSpc>
                <a:spcPct val="150000"/>
              </a:lnSpc>
            </a:pPr>
            <a:r>
              <a:rPr lang="zh-CN" altLang="en-US" sz="1400" dirty="0">
                <a:latin typeface="Noto Sans S Chinese Regular" panose="020B0500000000000000" charset="-122"/>
                <a:ea typeface="Noto Sans S Chinese Regular" panose="020B0500000000000000" charset="-122"/>
              </a:rPr>
              <a:t>注释支持所有图表类型，指的是用户对某些特殊点做的批注</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zh-CN" altLang="en-US" sz="1400" dirty="0">
              <a:solidFill>
                <a:srgbClr val="172B4D"/>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4162032" y="1620839"/>
            <a:ext cx="7489640" cy="3676957"/>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https://help.fanruan.com/finebi6.0/doc-view-239.html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文本框 1"/>
          <p:cNvSpPr txBox="1"/>
          <p:nvPr/>
        </p:nvSpPr>
        <p:spPr>
          <a:xfrm>
            <a:off x="699539" y="1884238"/>
            <a:ext cx="2928201" cy="23533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注释</a:t>
            </a:r>
            <a:endParaRPr lang="en-US" altLang="zh-CN" sz="1400" b="1"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闪烁动画</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图片填充</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zh-CN" altLang="en-US" sz="1400" dirty="0">
              <a:solidFill>
                <a:srgbClr val="172B4D"/>
              </a:solidFill>
              <a:latin typeface="宋体" panose="02010600030101010101" pitchFamily="2" charset="-122"/>
              <a:ea typeface="思源黑体 CN Light" panose="020B0300000000000000"/>
            </a:endParaRPr>
          </a:p>
        </p:txBody>
      </p:sp>
      <p:sp>
        <p:nvSpPr>
          <p:cNvPr id="3"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注释</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11752" y="1657810"/>
            <a:ext cx="3240000" cy="3542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67651" y="3562349"/>
            <a:ext cx="2767561" cy="2030095"/>
          </a:xfrm>
          <a:prstGeom prst="rect">
            <a:avLst/>
          </a:prstGeom>
          <a:noFill/>
        </p:spPr>
        <p:txBody>
          <a:bodyPr wrap="square" rtlCol="0">
            <a:spAutoFit/>
          </a:bodyPr>
          <a:lstStyle/>
          <a:p>
            <a:pPr>
              <a:lnSpc>
                <a:spcPct val="150000"/>
              </a:lnSpc>
            </a:pPr>
            <a:endParaRPr lang="en-US" altLang="zh-CN" sz="1400" dirty="0">
              <a:latin typeface="宋体" panose="02010600030101010101" pitchFamily="2" charset="-122"/>
              <a:ea typeface="思源黑体 CN Light" panose="020B0300000000000000"/>
            </a:endParaRPr>
          </a:p>
          <a:p>
            <a:pPr>
              <a:lnSpc>
                <a:spcPct val="150000"/>
              </a:lnSpc>
            </a:pPr>
            <a:r>
              <a:rPr lang="zh-CN" altLang="en-US" sz="1400" dirty="0">
                <a:latin typeface="Noto Sans S Chinese Regular" panose="020B0500000000000000" charset="-122"/>
                <a:ea typeface="Noto Sans S Chinese Regular" panose="020B0500000000000000" charset="-122"/>
              </a:rPr>
              <a:t>闪烁动画支持所有的图表类型，可设置闪烁动画的条件和时间周期</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zh-CN" altLang="en-US" sz="1400" dirty="0">
              <a:solidFill>
                <a:srgbClr val="172B4D"/>
              </a:solidFill>
              <a:latin typeface="宋体" panose="02010600030101010101" pitchFamily="2" charset="-122"/>
              <a:ea typeface="思源黑体 CN Light" panose="020B030000000000000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651" y="1657810"/>
            <a:ext cx="7772597" cy="3542379"/>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https://help.fanruan.com/finebi6.0/doc-view-239.html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文本框 1"/>
          <p:cNvSpPr txBox="1"/>
          <p:nvPr/>
        </p:nvSpPr>
        <p:spPr>
          <a:xfrm>
            <a:off x="667652" y="1909711"/>
            <a:ext cx="2928201" cy="23533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注释</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闪烁动画</a:t>
            </a:r>
            <a:endParaRPr lang="en-US" altLang="zh-CN" sz="1400" b="1"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图片填充</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zh-CN" altLang="en-US" sz="1400" dirty="0">
              <a:solidFill>
                <a:srgbClr val="172B4D"/>
              </a:solidFill>
              <a:latin typeface="宋体" panose="02010600030101010101" pitchFamily="2" charset="-122"/>
              <a:ea typeface="思源黑体 CN Light" panose="020B0300000000000000"/>
            </a:endParaRPr>
          </a:p>
        </p:txBody>
      </p:sp>
      <p:sp>
        <p:nvSpPr>
          <p:cNvPr id="4"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闪烁动画</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30" y="1610652"/>
            <a:ext cx="3240000" cy="36191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57224" y="3640166"/>
            <a:ext cx="2970516" cy="1706880"/>
          </a:xfrm>
          <a:prstGeom prst="rect">
            <a:avLst/>
          </a:prstGeom>
          <a:noFill/>
        </p:spPr>
        <p:txBody>
          <a:bodyPr wrap="square" rtlCol="0">
            <a:spAutoFit/>
          </a:bodyPr>
          <a:lstStyle/>
          <a:p>
            <a:pPr>
              <a:lnSpc>
                <a:spcPct val="150000"/>
              </a:lnSpc>
            </a:pPr>
            <a:endParaRPr lang="en-US" altLang="zh-CN" sz="1400" dirty="0">
              <a:latin typeface="宋体" panose="02010600030101010101" pitchFamily="2" charset="-122"/>
              <a:ea typeface="思源黑体 CN Light" panose="020B0300000000000000"/>
            </a:endParaRPr>
          </a:p>
          <a:p>
            <a:pPr>
              <a:lnSpc>
                <a:spcPct val="150000"/>
              </a:lnSpc>
            </a:pPr>
            <a:r>
              <a:rPr lang="zh-CN" altLang="en-US" sz="1400" dirty="0">
                <a:latin typeface="Noto Sans S Chinese Regular" panose="020B0500000000000000" charset="-122"/>
                <a:ea typeface="Noto Sans S Chinese Regular" panose="020B0500000000000000" charset="-122"/>
              </a:rPr>
              <a:t>图片填充仅支持柱形图，可以设置填充的条件和填充方式</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zh-CN" altLang="en-US" sz="1400" dirty="0">
              <a:solidFill>
                <a:srgbClr val="172B4D"/>
              </a:solidFill>
              <a:latin typeface="宋体" panose="02010600030101010101" pitchFamily="2" charset="-122"/>
              <a:ea typeface="思源黑体 CN Light" panose="020B0300000000000000"/>
            </a:endParaRPr>
          </a:p>
        </p:txBody>
      </p:sp>
      <p:pic>
        <p:nvPicPr>
          <p:cNvPr id="4" name="图片 3"/>
          <p:cNvPicPr>
            <a:picLocks noChangeAspect="1"/>
          </p:cNvPicPr>
          <p:nvPr/>
        </p:nvPicPr>
        <p:blipFill>
          <a:blip r:embed="rId3"/>
          <a:stretch>
            <a:fillRect/>
          </a:stretch>
        </p:blipFill>
        <p:spPr>
          <a:xfrm>
            <a:off x="3897224" y="1610652"/>
            <a:ext cx="7754446" cy="3619124"/>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https://help.fanruan.com/finebi6.0/doc-view-239.html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文本框 1"/>
          <p:cNvSpPr txBox="1"/>
          <p:nvPr/>
        </p:nvSpPr>
        <p:spPr>
          <a:xfrm>
            <a:off x="699539" y="1884238"/>
            <a:ext cx="2928201" cy="23533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注释</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闪烁动画</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图片填充</a:t>
            </a:r>
            <a:endParaRPr lang="en-US" altLang="zh-CN" sz="1400" b="1"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zh-CN" altLang="en-US" sz="1400" dirty="0">
              <a:solidFill>
                <a:srgbClr val="172B4D"/>
              </a:solidFill>
              <a:latin typeface="宋体" panose="02010600030101010101" pitchFamily="2" charset="-122"/>
              <a:ea typeface="思源黑体 CN Light" panose="020B0300000000000000"/>
            </a:endParaRPr>
          </a:p>
        </p:txBody>
      </p:sp>
      <p:sp>
        <p:nvSpPr>
          <p:cNvPr id="3"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图片填充</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7" y="1493309"/>
            <a:ext cx="3240000" cy="4125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95325" y="3046245"/>
            <a:ext cx="2293158" cy="138366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警戒线</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趋势线</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pic>
        <p:nvPicPr>
          <p:cNvPr id="3" name="图片 2"/>
          <p:cNvPicPr>
            <a:picLocks noChangeAspect="1"/>
          </p:cNvPicPr>
          <p:nvPr/>
        </p:nvPicPr>
        <p:blipFill>
          <a:blip r:embed="rId3"/>
          <a:stretch>
            <a:fillRect/>
          </a:stretch>
        </p:blipFill>
        <p:spPr>
          <a:xfrm>
            <a:off x="4179904" y="1493310"/>
            <a:ext cx="7471769" cy="4125382"/>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https://help.fanruan.com/finebi6.0/doc-view-240.html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图表分析线</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9" y="1780453"/>
            <a:ext cx="3240000" cy="3488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760903" y="3703178"/>
            <a:ext cx="3019426" cy="1706880"/>
          </a:xfrm>
          <a:prstGeom prst="rect">
            <a:avLst/>
          </a:prstGeom>
          <a:noFill/>
        </p:spPr>
        <p:txBody>
          <a:bodyPr wrap="square" rtlCol="0">
            <a:spAutoFit/>
          </a:bodyPr>
          <a:lstStyle/>
          <a:p>
            <a:pPr>
              <a:lnSpc>
                <a:spcPct val="150000"/>
              </a:lnSpc>
            </a:pPr>
            <a:r>
              <a:rPr lang="zh-CN" altLang="en-US" sz="1400" dirty="0">
                <a:latin typeface="Noto Sans S Chinese Regular" panose="020B0500000000000000" charset="-122"/>
                <a:ea typeface="Noto Sans S Chinese Regular" panose="020B0500000000000000" charset="-122"/>
              </a:rPr>
              <a:t>警戒线用于在图表中对指标的某些数值做出预警，比如低于平均值的销售额</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zh-CN" altLang="en-US" sz="1400" dirty="0">
              <a:solidFill>
                <a:srgbClr val="172B4D"/>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4122277" y="1780454"/>
            <a:ext cx="7529394" cy="3488288"/>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https://help.fanruan.com/finebi6.0/doc-view-240.html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文本框 1"/>
          <p:cNvSpPr txBox="1"/>
          <p:nvPr/>
        </p:nvSpPr>
        <p:spPr>
          <a:xfrm>
            <a:off x="760903" y="2362958"/>
            <a:ext cx="2293158" cy="138366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警戒线</a:t>
            </a:r>
            <a:endParaRPr lang="en-US" altLang="zh-CN" sz="1400" b="1"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趋势线</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sp>
        <p:nvSpPr>
          <p:cNvPr id="4"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警戒线</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7" y="1670753"/>
            <a:ext cx="3240000" cy="36380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57224" y="3428998"/>
            <a:ext cx="3000375" cy="1383665"/>
          </a:xfrm>
          <a:prstGeom prst="rect">
            <a:avLst/>
          </a:prstGeom>
          <a:noFill/>
        </p:spPr>
        <p:txBody>
          <a:bodyPr wrap="square" rtlCol="0">
            <a:spAutoFit/>
          </a:bodyPr>
          <a:lstStyle/>
          <a:p>
            <a:pPr>
              <a:lnSpc>
                <a:spcPct val="150000"/>
              </a:lnSpc>
            </a:pPr>
            <a:endParaRPr lang="en-US" altLang="zh-CN" sz="1400" dirty="0">
              <a:latin typeface="宋体" panose="02010600030101010101" pitchFamily="2" charset="-122"/>
              <a:ea typeface="思源黑体 CN Light" panose="020B0300000000000000"/>
            </a:endParaRPr>
          </a:p>
          <a:p>
            <a:pPr>
              <a:lnSpc>
                <a:spcPct val="150000"/>
              </a:lnSpc>
            </a:pPr>
            <a:r>
              <a:rPr lang="zh-CN" altLang="en-US" sz="1400" dirty="0">
                <a:latin typeface="Noto Sans S Chinese Regular" panose="020B0500000000000000" charset="-122"/>
                <a:ea typeface="Noto Sans S Chinese Regular" panose="020B0500000000000000" charset="-122"/>
              </a:rPr>
              <a:t>趋势线用于对图表中的变化做出拟合的走势线，能直观看出变化趋势</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pic>
        <p:nvPicPr>
          <p:cNvPr id="4" name="图片 3"/>
          <p:cNvPicPr>
            <a:picLocks noChangeAspect="1"/>
          </p:cNvPicPr>
          <p:nvPr/>
        </p:nvPicPr>
        <p:blipFill>
          <a:blip r:embed="rId3"/>
          <a:stretch>
            <a:fillRect/>
          </a:stretch>
        </p:blipFill>
        <p:spPr>
          <a:xfrm>
            <a:off x="3963903" y="1670753"/>
            <a:ext cx="7687770" cy="3638070"/>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4"/>
              </a:rPr>
              <a:t>https://help.fanruan.com/finebi6.0/doc-view-240.html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2" name="文本框 1"/>
          <p:cNvSpPr txBox="1"/>
          <p:nvPr/>
        </p:nvSpPr>
        <p:spPr>
          <a:xfrm>
            <a:off x="760903" y="2362958"/>
            <a:ext cx="2293158" cy="138366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警戒线</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b="1"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趋势线</a:t>
            </a:r>
            <a:endParaRPr lang="en-US" altLang="zh-CN" sz="1400" b="1"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sp>
        <p:nvSpPr>
          <p:cNvPr id="3"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趋势线</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4"/>
          </p:nvPr>
        </p:nvSpPr>
        <p:spPr>
          <a:xfrm>
            <a:off x="650652" y="4738991"/>
            <a:ext cx="2918458" cy="533400"/>
          </a:xfrm>
        </p:spPr>
        <p:txBody>
          <a:bodyPr>
            <a:noAutofit/>
          </a:bodyPr>
          <a:lstStyle/>
          <a:p>
            <a:r>
              <a:rPr kumimoji="1" lang="zh-CN" altLang="en-US" sz="2400" dirty="0">
                <a:latin typeface="Noto Sans S Chinese Medium" panose="020B0600000000000000" charset="-122"/>
                <a:ea typeface="Noto Sans S Chinese Medium" panose="020B0600000000000000" charset="-122"/>
              </a:rPr>
              <a:t>分析区域其他设置</a:t>
            </a:r>
          </a:p>
        </p:txBody>
      </p:sp>
      <p:sp>
        <p:nvSpPr>
          <p:cNvPr id="8" name="文本占位符 7"/>
          <p:cNvSpPr>
            <a:spLocks noGrp="1"/>
          </p:cNvSpPr>
          <p:nvPr>
            <p:ph type="body" sz="quarter" idx="15"/>
          </p:nvPr>
        </p:nvSpPr>
        <p:spPr/>
        <p:txBody>
          <a:bodyPr/>
          <a:lstStyle/>
          <a:p>
            <a:r>
              <a:rPr kumimoji="1" lang="en-US" altLang="zh-CN" dirty="0">
                <a:latin typeface="Noto Sans S Chinese Medium" panose="020B0600000000000000" charset="-122"/>
                <a:ea typeface="Noto Sans S Chinese Medium" panose="020B0600000000000000" charset="-122"/>
              </a:rPr>
              <a:t>04</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latin typeface="Noto Sans S Chinese Medium" panose="020B0600000000000000" charset="-122"/>
                <a:ea typeface="Noto Sans S Chinese Medium" panose="020B0600000000000000" charset="-122"/>
              </a:rPr>
              <a:t>分析区域其他设置</a:t>
            </a:r>
          </a:p>
        </p:txBody>
      </p:sp>
      <p:sp>
        <p:nvSpPr>
          <p:cNvPr id="4" name="矩形 3"/>
          <p:cNvSpPr/>
          <p:nvPr/>
        </p:nvSpPr>
        <p:spPr>
          <a:xfrm>
            <a:off x="442008" y="1059071"/>
            <a:ext cx="3240000" cy="47398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41325" y="1358900"/>
            <a:ext cx="3240405" cy="4351020"/>
          </a:xfrm>
          <a:prstGeom prst="rect">
            <a:avLst/>
          </a:prstGeom>
          <a:noFill/>
        </p:spPr>
        <p:txBody>
          <a:bodyPr wrap="square" rtlCol="0">
            <a:noAutofit/>
          </a:bodyPr>
          <a:lstStyle/>
          <a:p>
            <a:pPr marL="285750" indent="-285750">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开启堆积</a:t>
            </a:r>
            <a:endParaRPr lang="en-US" altLang="zh-CN" sz="1400" b="1" dirty="0">
              <a:latin typeface="Noto Sans S Chinese Regular" panose="020B0500000000000000" charset="-122"/>
              <a:ea typeface="Noto Sans S Chinese Regular" panose="020B0500000000000000" charset="-122"/>
            </a:endParaRPr>
          </a:p>
          <a:p>
            <a:pPr marL="285750" indent="-285750">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只有拖拽在横纵轴上的指标字段，且垂直方向上为维度字段或没有任何字段时，才可以设置是否堆积，堆积开关默认处于关闭状态。堆积显示在柱形图使用较多，分为指标并列和指标聚合两种情况</a:t>
            </a:r>
            <a:endParaRPr lang="en-US" altLang="zh-CN" sz="1400" dirty="0">
              <a:latin typeface="Noto Sans S Chinese Regular" panose="020B0500000000000000" charset="-122"/>
              <a:ea typeface="Noto Sans S Chinese Regular" panose="020B0500000000000000" charset="-122"/>
            </a:endParaRPr>
          </a:p>
          <a:p>
            <a:pPr marL="285750" indent="-285750">
              <a:buFont typeface="Wingdings" panose="05000000000000000000" pitchFamily="2" charset="2"/>
              <a:buChar char="Ø"/>
            </a:pPr>
            <a:endParaRPr lang="zh-CN" altLang="en-US"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在指标并列时，堆积效果通常用于细粒度的展示</a:t>
            </a:r>
            <a:endParaRPr lang="en-US" altLang="zh-CN" sz="1400" dirty="0">
              <a:latin typeface="Noto Sans S Chinese Regular" panose="020B0500000000000000" charset="-122"/>
              <a:ea typeface="Noto Sans S Chinese Regular" panose="020B0500000000000000" charset="-122"/>
            </a:endParaRPr>
          </a:p>
          <a:p>
            <a:pPr marL="285750" indent="-285750">
              <a:buFont typeface="Wingdings" panose="05000000000000000000" pitchFamily="2" charset="2"/>
              <a:buChar char="Ø"/>
            </a:pPr>
            <a:endParaRPr lang="zh-CN" altLang="en-US"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在指标聚合时，堆积效果通常用于多个指标的叠加显示</a:t>
            </a:r>
            <a:endParaRPr lang="en-US" altLang="zh-CN" sz="1400" dirty="0">
              <a:latin typeface="Noto Sans S Chinese Regular" panose="020B0500000000000000" charset="-122"/>
              <a:ea typeface="Noto Sans S Chinese Regular" panose="020B0500000000000000" charset="-122"/>
            </a:endParaRPr>
          </a:p>
          <a:p>
            <a:pPr>
              <a:lnSpc>
                <a:spcPct val="125000"/>
              </a:lnSpc>
            </a:pPr>
            <a:endParaRPr lang="en-US" altLang="zh-CN" sz="1600" dirty="0">
              <a:latin typeface="思源黑体 CN Normal"/>
              <a:ea typeface="思源黑体 CN Light" panose="020B0300000000000000"/>
            </a:endParaRPr>
          </a:p>
          <a:p>
            <a:pPr marL="285750" indent="-285750">
              <a:lnSpc>
                <a:spcPct val="125000"/>
              </a:lnSpc>
              <a:buFont typeface="Wingdings" panose="05000000000000000000" pitchFamily="2" charset="2"/>
              <a:buChar char="Ø"/>
            </a:pPr>
            <a:endParaRPr lang="en-US" altLang="zh-CN" sz="1600" dirty="0">
              <a:latin typeface="思源黑体 CN Normal"/>
              <a:ea typeface="宋体" panose="02010600030101010101" pitchFamily="2" charset="-122"/>
            </a:endParaRPr>
          </a:p>
          <a:p>
            <a:pPr marL="285750" indent="-285750">
              <a:lnSpc>
                <a:spcPct val="125000"/>
              </a:lnSpc>
              <a:buFont typeface="Wingdings" panose="05000000000000000000" pitchFamily="2" charset="2"/>
              <a:buChar char="Ø"/>
            </a:pPr>
            <a:endParaRPr lang="zh-CN" altLang="en-US" sz="1600" dirty="0">
              <a:latin typeface="思源黑体 CN Normal"/>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4701191" y="1059071"/>
            <a:ext cx="6246568" cy="4739858"/>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3"/>
              </a:rPr>
              <a:t>https://help.fanruan.com/finebi6.0/doc-view-241.html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2008" y="1134493"/>
            <a:ext cx="3240000" cy="4609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Autofit/>
          </a:bodyPr>
          <a:lstStyle/>
          <a:p>
            <a:r>
              <a:rPr lang="zh-CN" altLang="en-US" dirty="0">
                <a:latin typeface="Noto Sans S Chinese Medium" panose="020B0600000000000000" charset="-122"/>
                <a:ea typeface="Noto Sans S Chinese Medium" panose="020B0600000000000000" charset="-122"/>
              </a:rPr>
              <a:t>分析区域其他设置</a:t>
            </a:r>
          </a:p>
        </p:txBody>
      </p:sp>
      <p:sp>
        <p:nvSpPr>
          <p:cNvPr id="5" name="文本框 4"/>
          <p:cNvSpPr txBox="1"/>
          <p:nvPr/>
        </p:nvSpPr>
        <p:spPr>
          <a:xfrm>
            <a:off x="441960" y="2248535"/>
            <a:ext cx="3239770" cy="26765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设置分类轴</a:t>
            </a:r>
            <a:endParaRPr lang="en-US" altLang="zh-CN" sz="1400" b="1"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对维度字段的设置</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可设置：轴标签的文本方向、轴标签字体样式、轴标题是否显示、轴标题样式</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zh-CN" altLang="en-US" sz="1400" dirty="0">
              <a:latin typeface="Noto Sans S Chinese Regular" panose="020B0500000000000000" charset="-122"/>
              <a:ea typeface="Noto Sans S Chinese Regular" panose="020B0500000000000000" charset="-122"/>
            </a:endParaRPr>
          </a:p>
        </p:txBody>
      </p:sp>
      <p:pic>
        <p:nvPicPr>
          <p:cNvPr id="6" name="图片 5"/>
          <p:cNvPicPr>
            <a:picLocks noChangeAspect="1"/>
          </p:cNvPicPr>
          <p:nvPr/>
        </p:nvPicPr>
        <p:blipFill>
          <a:blip r:embed="rId2"/>
          <a:stretch>
            <a:fillRect/>
          </a:stretch>
        </p:blipFill>
        <p:spPr>
          <a:xfrm>
            <a:off x="3822353" y="1134491"/>
            <a:ext cx="2737984" cy="4609638"/>
          </a:xfrm>
          <a:prstGeom prst="rect">
            <a:avLst/>
          </a:prstGeom>
        </p:spPr>
      </p:pic>
      <p:pic>
        <p:nvPicPr>
          <p:cNvPr id="8" name="图片 7"/>
          <p:cNvPicPr>
            <a:picLocks noChangeAspect="1"/>
          </p:cNvPicPr>
          <p:nvPr/>
        </p:nvPicPr>
        <p:blipFill>
          <a:blip r:embed="rId3"/>
          <a:stretch>
            <a:fillRect/>
          </a:stretch>
        </p:blipFill>
        <p:spPr>
          <a:xfrm>
            <a:off x="6637345" y="1134491"/>
            <a:ext cx="4988312" cy="4609638"/>
          </a:xfrm>
          <a:prstGeom prst="rect">
            <a:avLst/>
          </a:prstGeom>
        </p:spPr>
      </p:pic>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hlinkClick r:id="rId4"/>
              </a:rPr>
              <a:t>https://help.fanruan.com/finebi6.0/doc-view-235.html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custDataLst>
              <p:tags r:id="rId1"/>
            </p:custDataLst>
          </p:nvPr>
        </p:nvGraphicFramePr>
        <p:xfrm>
          <a:off x="1178338" y="1738546"/>
          <a:ext cx="9835323" cy="3380908"/>
        </p:xfrm>
        <a:graphic>
          <a:graphicData uri="http://schemas.openxmlformats.org/drawingml/2006/table">
            <a:tbl>
              <a:tblPr firstRow="1" bandRow="1">
                <a:tableStyleId>{5C22544A-7EE6-4342-B048-85BDC9FD1C3A}</a:tableStyleId>
              </a:tblPr>
              <a:tblGrid>
                <a:gridCol w="2418091">
                  <a:extLst>
                    <a:ext uri="{9D8B030D-6E8A-4147-A177-3AD203B41FA5}">
                      <a16:colId xmlns:a16="http://schemas.microsoft.com/office/drawing/2014/main" val="20000"/>
                    </a:ext>
                  </a:extLst>
                </a:gridCol>
                <a:gridCol w="7417232">
                  <a:extLst>
                    <a:ext uri="{9D8B030D-6E8A-4147-A177-3AD203B41FA5}">
                      <a16:colId xmlns:a16="http://schemas.microsoft.com/office/drawing/2014/main" val="20001"/>
                    </a:ext>
                  </a:extLst>
                </a:gridCol>
              </a:tblGrid>
              <a:tr h="610208">
                <a:tc>
                  <a:txBody>
                    <a:bodyPr/>
                    <a:lstStyle/>
                    <a:p>
                      <a:pPr algn="ctr"/>
                      <a:r>
                        <a:rPr lang="zh-CN" altLang="en-US" sz="1400" dirty="0">
                          <a:latin typeface="Noto Sans S Chinese Regular" panose="020B0500000000000000" charset="-122"/>
                          <a:ea typeface="Noto Sans S Chinese Regular" panose="020B0500000000000000" charset="-122"/>
                        </a:rPr>
                        <a:t>使用图表的目的</a:t>
                      </a:r>
                    </a:p>
                  </a:txBody>
                  <a:tcPr anchor="ctr"/>
                </a:tc>
                <a:tc>
                  <a:txBody>
                    <a:bodyPr/>
                    <a:lstStyle/>
                    <a:p>
                      <a:pPr algn="ctr"/>
                      <a:r>
                        <a:rPr lang="zh-CN" altLang="en-US" sz="1400" dirty="0">
                          <a:latin typeface="Noto Sans S Chinese Regular" panose="020B0500000000000000" charset="-122"/>
                          <a:ea typeface="Noto Sans S Chinese Regular" panose="020B0500000000000000" charset="-122"/>
                        </a:rPr>
                        <a:t>适合的图表类型</a:t>
                      </a:r>
                    </a:p>
                  </a:txBody>
                  <a:tcPr anchor="ctr"/>
                </a:tc>
                <a:extLst>
                  <a:ext uri="{0D108BD9-81ED-4DB2-BD59-A6C34878D82A}">
                    <a16:rowId xmlns:a16="http://schemas.microsoft.com/office/drawing/2014/main" val="10000"/>
                  </a:ext>
                </a:extLst>
              </a:tr>
              <a:tr h="1014953">
                <a:tc>
                  <a:txBody>
                    <a:bodyPr/>
                    <a:lstStyle/>
                    <a:p>
                      <a:pPr algn="ctr">
                        <a:lnSpc>
                          <a:spcPct val="250000"/>
                        </a:lnSpc>
                      </a:pPr>
                      <a:r>
                        <a:rPr lang="zh-CN" altLang="en-US" sz="1400" b="0" dirty="0">
                          <a:latin typeface="Noto Sans S Chinese Regular" panose="020B0500000000000000" charset="-122"/>
                          <a:ea typeface="Noto Sans S Chinese Regular" panose="020B0500000000000000" charset="-122"/>
                        </a:rPr>
                        <a:t>比较</a:t>
                      </a:r>
                    </a:p>
                  </a:txBody>
                  <a:tcPr anchor="ctr"/>
                </a:tc>
                <a:tc>
                  <a:txBody>
                    <a:bodyPr/>
                    <a:lstStyle/>
                    <a:p>
                      <a:pPr algn="l">
                        <a:lnSpc>
                          <a:spcPct val="150000"/>
                        </a:lnSpc>
                      </a:pPr>
                      <a:r>
                        <a:rPr lang="zh-CN" altLang="en-US" sz="1400" b="0" dirty="0">
                          <a:latin typeface="Noto Sans S Chinese Regular" panose="020B0500000000000000" charset="-122"/>
                          <a:ea typeface="Noto Sans S Chinese Regular" panose="020B0500000000000000" charset="-122"/>
                        </a:rPr>
                        <a:t>柱形图、对比柱形图、分组柱形图、堆积柱形图、分区折线图、雷达图、词云、聚合气泡图、玫瑰图</a:t>
                      </a:r>
                    </a:p>
                  </a:txBody>
                  <a:tcPr anchor="ctr"/>
                </a:tc>
                <a:extLst>
                  <a:ext uri="{0D108BD9-81ED-4DB2-BD59-A6C34878D82A}">
                    <a16:rowId xmlns:a16="http://schemas.microsoft.com/office/drawing/2014/main" val="10001"/>
                  </a:ext>
                </a:extLst>
              </a:tr>
              <a:tr h="588028">
                <a:tc>
                  <a:txBody>
                    <a:bodyPr/>
                    <a:lstStyle/>
                    <a:p>
                      <a:pPr algn="ctr">
                        <a:lnSpc>
                          <a:spcPct val="150000"/>
                        </a:lnSpc>
                      </a:pPr>
                      <a:r>
                        <a:rPr lang="zh-CN" altLang="en-US" sz="1400" b="0" dirty="0">
                          <a:latin typeface="Noto Sans S Chinese Regular" panose="020B0500000000000000" charset="-122"/>
                          <a:ea typeface="Noto Sans S Chinese Regular" panose="020B0500000000000000" charset="-122"/>
                        </a:rPr>
                        <a:t>占比</a:t>
                      </a:r>
                    </a:p>
                  </a:txBody>
                  <a:tcPr anchor="ctr"/>
                </a:tc>
                <a:tc>
                  <a:txBody>
                    <a:bodyPr/>
                    <a:lstStyle/>
                    <a:p>
                      <a:pPr algn="l">
                        <a:lnSpc>
                          <a:spcPct val="150000"/>
                        </a:lnSpc>
                      </a:pPr>
                      <a:r>
                        <a:rPr lang="zh-CN" altLang="en-US" sz="1400" b="0" dirty="0">
                          <a:latin typeface="Noto Sans S Chinese Regular" panose="020B0500000000000000" charset="-122"/>
                          <a:ea typeface="Noto Sans S Chinese Regular" panose="020B0500000000000000" charset="-122"/>
                        </a:rPr>
                        <a:t>饼图、矩形块图、百分比堆积柱形图、多层饼图、仪表盘</a:t>
                      </a:r>
                    </a:p>
                  </a:txBody>
                  <a:tcPr anchor="ctr"/>
                </a:tc>
                <a:extLst>
                  <a:ext uri="{0D108BD9-81ED-4DB2-BD59-A6C34878D82A}">
                    <a16:rowId xmlns:a16="http://schemas.microsoft.com/office/drawing/2014/main" val="10002"/>
                  </a:ext>
                </a:extLst>
              </a:tr>
              <a:tr h="579709">
                <a:tc>
                  <a:txBody>
                    <a:bodyPr/>
                    <a:lstStyle/>
                    <a:p>
                      <a:pPr algn="ctr">
                        <a:lnSpc>
                          <a:spcPct val="150000"/>
                        </a:lnSpc>
                      </a:pPr>
                      <a:r>
                        <a:rPr lang="zh-CN" altLang="en-US" sz="1400" b="0" dirty="0">
                          <a:latin typeface="Noto Sans S Chinese Regular" panose="020B0500000000000000" charset="-122"/>
                          <a:ea typeface="Noto Sans S Chinese Regular" panose="020B0500000000000000" charset="-122"/>
                        </a:rPr>
                        <a:t>趋势</a:t>
                      </a:r>
                    </a:p>
                  </a:txBody>
                  <a:tcPr anchor="ctr"/>
                </a:tc>
                <a:tc>
                  <a:txBody>
                    <a:bodyPr/>
                    <a:lstStyle/>
                    <a:p>
                      <a:pPr latinLnBrk="1">
                        <a:lnSpc>
                          <a:spcPct val="150000"/>
                        </a:lnSpc>
                      </a:pPr>
                      <a:r>
                        <a:rPr lang="zh-CN" altLang="en-US" sz="1400" b="0" dirty="0">
                          <a:effectLst/>
                          <a:latin typeface="Noto Sans S Chinese Regular" panose="020B0500000000000000" charset="-122"/>
                          <a:ea typeface="Noto Sans S Chinese Regular" panose="020B0500000000000000" charset="-122"/>
                        </a:rPr>
                        <a:t>折线图、范围面积图、面积图、散点图、瀑布图、</a:t>
                      </a:r>
                      <a:r>
                        <a:rPr lang="zh-CN" altLang="en-US" sz="1400" b="0" dirty="0">
                          <a:solidFill>
                            <a:schemeClr val="tx1"/>
                          </a:solidFill>
                          <a:effectLst/>
                          <a:latin typeface="Noto Sans S Chinese Regular" panose="020B0500000000000000" charset="-122"/>
                          <a:ea typeface="Noto Sans S Chinese Regular" panose="020B0500000000000000" charset="-122"/>
                        </a:rPr>
                        <a:t>桑基图</a:t>
                      </a:r>
                    </a:p>
                  </a:txBody>
                  <a:tcPr marL="76200" marR="76200" marT="38100" marB="38100" anchor="ctr"/>
                </a:tc>
                <a:extLst>
                  <a:ext uri="{0D108BD9-81ED-4DB2-BD59-A6C34878D82A}">
                    <a16:rowId xmlns:a16="http://schemas.microsoft.com/office/drawing/2014/main" val="10003"/>
                  </a:ext>
                </a:extLst>
              </a:tr>
              <a:tr h="588010">
                <a:tc>
                  <a:txBody>
                    <a:bodyPr/>
                    <a:lstStyle/>
                    <a:p>
                      <a:pPr algn="ctr">
                        <a:lnSpc>
                          <a:spcPct val="150000"/>
                        </a:lnSpc>
                      </a:pPr>
                      <a:r>
                        <a:rPr lang="zh-CN" altLang="en-US" sz="1400" b="0" dirty="0">
                          <a:latin typeface="Noto Sans S Chinese Regular" panose="020B0500000000000000" charset="-122"/>
                          <a:ea typeface="Noto Sans S Chinese Regular" panose="020B0500000000000000" charset="-122"/>
                        </a:rPr>
                        <a:t>分布</a:t>
                      </a:r>
                    </a:p>
                  </a:txBody>
                  <a:tcPr anchor="ctr"/>
                </a:tc>
                <a:tc>
                  <a:txBody>
                    <a:bodyPr/>
                    <a:lstStyle/>
                    <a:p>
                      <a:pPr>
                        <a:lnSpc>
                          <a:spcPct val="150000"/>
                        </a:lnSpc>
                      </a:pPr>
                      <a:r>
                        <a:rPr lang="zh-CN" altLang="en-US" sz="1400" b="0" dirty="0">
                          <a:latin typeface="Noto Sans S Chinese Regular" panose="020B0500000000000000" charset="-122"/>
                          <a:ea typeface="Noto Sans S Chinese Regular" panose="020B0500000000000000" charset="-122"/>
                        </a:rPr>
                        <a:t>散点图、地图、热力区域图、漏斗图、</a:t>
                      </a:r>
                      <a:r>
                        <a:rPr lang="zh-CN" altLang="en-US" sz="1400" b="0" dirty="0">
                          <a:solidFill>
                            <a:schemeClr val="tx1"/>
                          </a:solidFill>
                          <a:latin typeface="Noto Sans S Chinese Regular" panose="020B0500000000000000" charset="-122"/>
                          <a:ea typeface="Noto Sans S Chinese Regular" panose="020B0500000000000000" charset="-122"/>
                        </a:rPr>
                        <a:t>箱型图</a:t>
                      </a:r>
                    </a:p>
                  </a:txBody>
                  <a:tcPr anchor="ctr"/>
                </a:tc>
                <a:extLst>
                  <a:ext uri="{0D108BD9-81ED-4DB2-BD59-A6C34878D82A}">
                    <a16:rowId xmlns:a16="http://schemas.microsoft.com/office/drawing/2014/main" val="10004"/>
                  </a:ext>
                </a:extLst>
              </a:tr>
            </a:tbl>
          </a:graphicData>
        </a:graphic>
      </p:graphicFrame>
      <p:sp>
        <p:nvSpPr>
          <p:cNvPr id="5" name="矩形 4"/>
          <p:cNvSpPr/>
          <p:nvPr/>
        </p:nvSpPr>
        <p:spPr>
          <a:xfrm>
            <a:off x="355600" y="5913014"/>
            <a:ext cx="10803811" cy="27559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5"/>
              </a:rPr>
              <a:t>https://help.fanruan.com/finebi6.0/doc-view-1049.html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p:txBody>
      </p:sp>
      <p:sp>
        <p:nvSpPr>
          <p:cNvPr id="3" name="标题 2"/>
          <p:cNvSpPr>
            <a:spLocks noGrp="1"/>
          </p:cNvSpPr>
          <p:nvPr>
            <p:ph type="title"/>
            <p:custDataLst>
              <p:tags r:id="rId2"/>
            </p:custDataLst>
          </p:nvPr>
        </p:nvSpPr>
        <p:spPr/>
        <p:txBody>
          <a:bodyPr>
            <a:noAutofit/>
          </a:bodyPr>
          <a:lstStyle/>
          <a:p>
            <a:r>
              <a:rPr lang="zh-CN" altLang="en-US" dirty="0">
                <a:latin typeface="Noto Sans S Chinese Medium" panose="020B0600000000000000" charset="-122"/>
                <a:ea typeface="Noto Sans S Chinese Medium" panose="020B0600000000000000" charset="-122"/>
              </a:rPr>
              <a:t>图表组件选择</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latin typeface="Noto Sans S Chinese Medium" panose="020B0600000000000000" charset="-122"/>
                <a:ea typeface="Noto Sans S Chinese Medium" panose="020B0600000000000000" charset="-122"/>
              </a:rPr>
              <a:t>分析区域其他设置</a:t>
            </a:r>
          </a:p>
        </p:txBody>
      </p:sp>
      <p:sp>
        <p:nvSpPr>
          <p:cNvPr id="4" name="矩形 3"/>
          <p:cNvSpPr/>
          <p:nvPr/>
        </p:nvSpPr>
        <p:spPr>
          <a:xfrm>
            <a:off x="442007" y="1381125"/>
            <a:ext cx="3240000" cy="41704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37515" y="2063115"/>
            <a:ext cx="3244215" cy="332295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设置值轴</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对指标字段的设置</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zh-CN" altLang="en-US"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可设置：轴刻度显示范围、轴标签文本方向及字体样式、是否开启轴逆序、是否开启轴对数、轴标题名称及字体样式</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latin typeface="思源黑体 CN Normal"/>
              <a:ea typeface="思源黑体 CN Light" panose="020B0300000000000000"/>
            </a:endParaRPr>
          </a:p>
          <a:p>
            <a:pPr marL="285750" indent="-285750">
              <a:lnSpc>
                <a:spcPct val="150000"/>
              </a:lnSpc>
              <a:buFont typeface="Wingdings" panose="05000000000000000000" pitchFamily="2" charset="2"/>
              <a:buChar char="Ø"/>
            </a:pPr>
            <a:endParaRPr lang="zh-CN" altLang="en-US" sz="1400" dirty="0">
              <a:latin typeface="思源黑体 CN Normal"/>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7245507" y="1381125"/>
            <a:ext cx="4425179" cy="4170492"/>
          </a:xfrm>
          <a:prstGeom prst="rect">
            <a:avLst/>
          </a:prstGeom>
        </p:spPr>
      </p:pic>
      <p:pic>
        <p:nvPicPr>
          <p:cNvPr id="8" name="图片 7"/>
          <p:cNvPicPr>
            <a:picLocks noChangeAspect="1"/>
          </p:cNvPicPr>
          <p:nvPr/>
        </p:nvPicPr>
        <p:blipFill>
          <a:blip r:embed="rId3"/>
          <a:stretch>
            <a:fillRect/>
          </a:stretch>
        </p:blipFill>
        <p:spPr>
          <a:xfrm>
            <a:off x="3899195" y="1381126"/>
            <a:ext cx="3035005" cy="4170492"/>
          </a:xfrm>
          <a:prstGeom prst="rect">
            <a:avLst/>
          </a:prstGeom>
        </p:spPr>
      </p:pic>
      <p:sp>
        <p:nvSpPr>
          <p:cNvPr id="7" name="矩形 6"/>
          <p:cNvSpPr/>
          <p:nvPr/>
        </p:nvSpPr>
        <p:spPr>
          <a:xfrm>
            <a:off x="355600" y="5913014"/>
            <a:ext cx="10803811" cy="64516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hlinkClick r:id="rId4" action="ppaction://hlinkfile"/>
              </a:rPr>
              <a:t>https://help.fanruan.com/finebi6.0/doc-view-873.html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zh-CN" altLang="en-US" sz="1200" dirty="0">
              <a:latin typeface="华文中宋" panose="02010600040101010101" pitchFamily="2" charset="-122"/>
              <a:ea typeface="华文中宋" panose="02010600040101010101" pitchFamily="2" charset="-122"/>
            </a:endParaRPr>
          </a:p>
          <a:p>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4"/>
          </p:nvPr>
        </p:nvSpPr>
        <p:spPr>
          <a:xfrm>
            <a:off x="650652" y="4738991"/>
            <a:ext cx="2918458" cy="533400"/>
          </a:xfrm>
        </p:spPr>
        <p:txBody>
          <a:bodyPr>
            <a:noAutofit/>
          </a:bodyPr>
          <a:lstStyle/>
          <a:p>
            <a:r>
              <a:rPr kumimoji="1" lang="zh-CN" altLang="en-US" sz="2400" dirty="0">
                <a:latin typeface="Noto Sans S Chinese Medium" panose="020B0600000000000000" charset="-122"/>
                <a:ea typeface="Noto Sans S Chinese Medium" panose="020B0600000000000000" charset="-122"/>
              </a:rPr>
              <a:t>图表组件样式</a:t>
            </a:r>
          </a:p>
        </p:txBody>
      </p:sp>
      <p:sp>
        <p:nvSpPr>
          <p:cNvPr id="8" name="文本占位符 7"/>
          <p:cNvSpPr>
            <a:spLocks noGrp="1"/>
          </p:cNvSpPr>
          <p:nvPr>
            <p:ph type="body" sz="quarter" idx="15"/>
          </p:nvPr>
        </p:nvSpPr>
        <p:spPr/>
        <p:txBody>
          <a:bodyPr/>
          <a:lstStyle/>
          <a:p>
            <a:r>
              <a:rPr kumimoji="1" lang="en-US" altLang="zh-CN" dirty="0">
                <a:latin typeface="Noto Sans S Chinese Medium" panose="020B0600000000000000" charset="-122"/>
                <a:ea typeface="Noto Sans S Chinese Medium" panose="020B0600000000000000" charset="-122"/>
              </a:rPr>
              <a:t>05</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30" y="1282779"/>
            <a:ext cx="3240000" cy="42924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Light" panose="020B0300000000000000"/>
            </a:endParaRPr>
          </a:p>
        </p:txBody>
      </p:sp>
      <p:sp>
        <p:nvSpPr>
          <p:cNvPr id="6" name="文本框 5"/>
          <p:cNvSpPr txBox="1"/>
          <p:nvPr/>
        </p:nvSpPr>
        <p:spPr>
          <a:xfrm>
            <a:off x="541020" y="2091055"/>
            <a:ext cx="3239770" cy="29997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标题</a:t>
            </a:r>
            <a:r>
              <a:rPr lang="zh-CN" altLang="en-US" sz="1400" dirty="0">
                <a:latin typeface="Noto Sans S Chinese Regular" panose="020B0500000000000000" charset="-122"/>
                <a:ea typeface="Noto Sans S Chinese Regular" panose="020B0500000000000000" charset="-122"/>
              </a:rPr>
              <a:t>：组件名称默认为组件标题名称</a:t>
            </a:r>
          </a:p>
          <a:p>
            <a:pPr marL="285750" indent="-285750">
              <a:lnSpc>
                <a:spcPct val="150000"/>
              </a:lnSpc>
              <a:buFont typeface="Wingdings" panose="05000000000000000000" pitchFamily="2" charset="2"/>
              <a:buChar char="Ø"/>
            </a:pPr>
            <a:endParaRPr lang="zh-CN" altLang="en-US"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可在仪表板中，双击标题名称，进入编辑标题界面</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编辑标题时，可设置标题内容、字体样式</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sp>
        <p:nvSpPr>
          <p:cNvPr id="7" name="矩形 6"/>
          <p:cNvSpPr/>
          <p:nvPr/>
        </p:nvSpPr>
        <p:spPr>
          <a:xfrm>
            <a:off x="355600" y="5913014"/>
            <a:ext cx="10803811" cy="82994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2"/>
              </a:rPr>
              <a:t>https://help.fanruan.com/finebi6.0/doc-view-152.html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solidFill>
                <a:srgbClr val="172B4D"/>
              </a:solidFill>
              <a:latin typeface="华文中宋" panose="02010600040101010101" pitchFamily="2" charset="-122"/>
              <a:ea typeface="思源黑体 CN Light" panose="020B0300000000000000"/>
            </a:endParaRPr>
          </a:p>
          <a:p>
            <a:endParaRPr lang="zh-CN" altLang="en-US" sz="1200" dirty="0">
              <a:latin typeface="思源黑体 CN Normal"/>
              <a:ea typeface="思源黑体 CN Light" panose="020B0300000000000000"/>
            </a:endParaRPr>
          </a:p>
          <a:p>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pic>
        <p:nvPicPr>
          <p:cNvPr id="101" name="图片 100"/>
          <p:cNvPicPr/>
          <p:nvPr/>
        </p:nvPicPr>
        <p:blipFill>
          <a:blip r:embed="rId3"/>
          <a:stretch>
            <a:fillRect/>
          </a:stretch>
        </p:blipFill>
        <p:spPr>
          <a:xfrm>
            <a:off x="4138985" y="1282778"/>
            <a:ext cx="7512685" cy="4292444"/>
          </a:xfrm>
          <a:prstGeom prst="rect">
            <a:avLst/>
          </a:prstGeom>
          <a:noFill/>
          <a:ln w="9525">
            <a:noFill/>
          </a:ln>
        </p:spPr>
      </p:pic>
      <p:sp>
        <p:nvSpPr>
          <p:cNvPr id="2" name="标题 1"/>
          <p:cNvSpPr>
            <a:spLocks noGrp="1"/>
          </p:cNvSpPr>
          <p:nvPr>
            <p:ph type="title"/>
          </p:nvPr>
        </p:nvSpPr>
        <p:spPr>
          <a:xfrm>
            <a:off x="345439" y="412585"/>
            <a:ext cx="9992362" cy="430531"/>
          </a:xfrm>
        </p:spPr>
        <p:txBody>
          <a:bodyPr>
            <a:noAutofit/>
          </a:bodyPr>
          <a:lstStyle/>
          <a:p>
            <a:r>
              <a:rPr lang="zh-CN" altLang="en-US" dirty="0">
                <a:latin typeface="Noto Sans S Chinese Medium" panose="020B0600000000000000" charset="-122"/>
                <a:ea typeface="Noto Sans S Chinese Medium" panose="020B0600000000000000" charset="-122"/>
              </a:rPr>
              <a:t>标题</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4603" y="1407343"/>
            <a:ext cx="3240000" cy="39834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Light" panose="020B0300000000000000"/>
            </a:endParaRPr>
          </a:p>
        </p:txBody>
      </p:sp>
      <p:sp>
        <p:nvSpPr>
          <p:cNvPr id="6" name="文本框 5"/>
          <p:cNvSpPr txBox="1"/>
          <p:nvPr/>
        </p:nvSpPr>
        <p:spPr>
          <a:xfrm>
            <a:off x="454660" y="2761615"/>
            <a:ext cx="3239770" cy="138366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轴线</a:t>
            </a:r>
            <a:r>
              <a:rPr lang="zh-CN" altLang="en-US" sz="1400" dirty="0">
                <a:latin typeface="Noto Sans S Chinese Regular" panose="020B0500000000000000" charset="-122"/>
                <a:ea typeface="Noto Sans S Chinese Regular" panose="020B0500000000000000" charset="-122"/>
              </a:rPr>
              <a:t>指的是分区线及坐标轴线，在组件样式下可选择是否显示及显示的样式</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sp>
        <p:nvSpPr>
          <p:cNvPr id="7" name="矩形 6"/>
          <p:cNvSpPr/>
          <p:nvPr/>
        </p:nvSpPr>
        <p:spPr>
          <a:xfrm>
            <a:off x="355600" y="5913014"/>
            <a:ext cx="10803811" cy="82994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2"/>
              </a:rPr>
              <a:t>https://help.fanruan.com/finebi6.0/doc-view-231.html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solidFill>
                <a:srgbClr val="172B4D"/>
              </a:solidFill>
              <a:latin typeface="宋体" panose="02010600030101010101" pitchFamily="2" charset="-122"/>
              <a:ea typeface="思源黑体 CN Light" panose="020B0300000000000000"/>
            </a:endParaRPr>
          </a:p>
          <a:p>
            <a:endParaRPr lang="zh-CN" altLang="en-US" sz="1200" dirty="0">
              <a:latin typeface="思源黑体 CN Normal"/>
              <a:ea typeface="思源黑体 CN Light" panose="020B0300000000000000"/>
            </a:endParaRPr>
          </a:p>
          <a:p>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pic>
        <p:nvPicPr>
          <p:cNvPr id="2" name="图片 1"/>
          <p:cNvPicPr>
            <a:picLocks noChangeAspect="1"/>
          </p:cNvPicPr>
          <p:nvPr/>
        </p:nvPicPr>
        <p:blipFill>
          <a:blip r:embed="rId3"/>
          <a:stretch>
            <a:fillRect/>
          </a:stretch>
        </p:blipFill>
        <p:spPr>
          <a:xfrm>
            <a:off x="4154170" y="1404620"/>
            <a:ext cx="6974205" cy="3948430"/>
          </a:xfrm>
          <a:prstGeom prst="rect">
            <a:avLst/>
          </a:prstGeom>
        </p:spPr>
      </p:pic>
      <p:sp>
        <p:nvSpPr>
          <p:cNvPr id="3" name="标题 1"/>
          <p:cNvSpPr>
            <a:spLocks noGrp="1"/>
          </p:cNvSpPr>
          <p:nvPr>
            <p:ph type="title"/>
          </p:nvPr>
        </p:nvSpPr>
        <p:spPr>
          <a:xfrm>
            <a:off x="345439" y="412585"/>
            <a:ext cx="9992362" cy="430531"/>
          </a:xfrm>
        </p:spPr>
        <p:txBody>
          <a:bodyPr>
            <a:noAutofit/>
          </a:bodyPr>
          <a:lstStyle/>
          <a:p>
            <a:r>
              <a:rPr lang="zh-CN" altLang="en-US" dirty="0">
                <a:latin typeface="Noto Sans S Chinese Medium" panose="020B0600000000000000" charset="-122"/>
                <a:ea typeface="Noto Sans S Chinese Medium" panose="020B0600000000000000" charset="-122"/>
              </a:rPr>
              <a:t>轴线</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7" y="1432935"/>
            <a:ext cx="3240000" cy="39921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9750" y="2557780"/>
            <a:ext cx="3241040" cy="26765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横向网格线</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横向网格线与轴线类似，可设置是否显示及显示的线样式，显示样式可设置线型、线宽大小和颜色</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zh-CN" altLang="en-US"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zh-CN" altLang="en-US" sz="1400" dirty="0">
              <a:solidFill>
                <a:srgbClr val="172B4D"/>
              </a:solidFill>
              <a:latin typeface="宋体" panose="02010600030101010101" pitchFamily="2" charset="-122"/>
              <a:ea typeface="思源黑体 CN Light" panose="020B0300000000000000"/>
            </a:endParaRPr>
          </a:p>
        </p:txBody>
      </p:sp>
      <p:sp>
        <p:nvSpPr>
          <p:cNvPr id="7" name="矩形 6"/>
          <p:cNvSpPr/>
          <p:nvPr/>
        </p:nvSpPr>
        <p:spPr>
          <a:xfrm>
            <a:off x="355600" y="5913014"/>
            <a:ext cx="10803811" cy="64516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2"/>
              </a:rPr>
              <a:t>https://help.fanruan.com/finebi6.0/doc-view-231.html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zh-CN" altLang="en-US" sz="1200" dirty="0">
              <a:latin typeface="思源黑体 CN Normal"/>
              <a:ea typeface="思源黑体 CN Light" panose="020B0300000000000000"/>
            </a:endParaRPr>
          </a:p>
          <a:p>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pic>
        <p:nvPicPr>
          <p:cNvPr id="2" name="图片 1"/>
          <p:cNvPicPr>
            <a:picLocks noChangeAspect="1"/>
          </p:cNvPicPr>
          <p:nvPr/>
        </p:nvPicPr>
        <p:blipFill>
          <a:blip r:embed="rId3"/>
          <a:stretch>
            <a:fillRect/>
          </a:stretch>
        </p:blipFill>
        <p:spPr>
          <a:xfrm>
            <a:off x="4232910" y="1433195"/>
            <a:ext cx="7017385" cy="3996690"/>
          </a:xfrm>
          <a:prstGeom prst="rect">
            <a:avLst/>
          </a:prstGeom>
        </p:spPr>
      </p:pic>
      <p:sp>
        <p:nvSpPr>
          <p:cNvPr id="3" name="标题 1"/>
          <p:cNvSpPr>
            <a:spLocks noGrp="1"/>
          </p:cNvSpPr>
          <p:nvPr>
            <p:ph type="title"/>
          </p:nvPr>
        </p:nvSpPr>
        <p:spPr>
          <a:xfrm>
            <a:off x="345439" y="412585"/>
            <a:ext cx="9992362" cy="430531"/>
          </a:xfrm>
        </p:spPr>
        <p:txBody>
          <a:bodyPr>
            <a:noAutofit/>
          </a:bodyPr>
          <a:lstStyle/>
          <a:p>
            <a:r>
              <a:rPr lang="zh-CN" altLang="en-US" dirty="0">
                <a:latin typeface="Noto Sans S Chinese Medium" panose="020B0600000000000000" charset="-122"/>
                <a:ea typeface="Noto Sans S Chinese Medium" panose="020B0600000000000000" charset="-122"/>
              </a:rPr>
              <a:t>网格线</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8" y="1344392"/>
            <a:ext cx="3240000" cy="4169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Light" panose="020B0300000000000000"/>
            </a:endParaRPr>
          </a:p>
        </p:txBody>
      </p:sp>
      <p:sp>
        <p:nvSpPr>
          <p:cNvPr id="6" name="文本框 5"/>
          <p:cNvSpPr txBox="1"/>
          <p:nvPr/>
        </p:nvSpPr>
        <p:spPr>
          <a:xfrm>
            <a:off x="641090" y="2496917"/>
            <a:ext cx="3038475" cy="32302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纵向网格线</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纵向网格线也与轴线类似，可设置是否显示及显示的线样式，显示样式可设置线型、线宽大小和颜色</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6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zh-CN" altLang="en-US" dirty="0">
              <a:solidFill>
                <a:srgbClr val="172B4D"/>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endParaRPr lang="zh-CN" altLang="en-US" dirty="0">
              <a:solidFill>
                <a:srgbClr val="172B4D"/>
              </a:solidFill>
              <a:latin typeface="宋体" panose="02010600030101010101" pitchFamily="2" charset="-122"/>
              <a:ea typeface="宋体" panose="02010600030101010101" pitchFamily="2" charset="-122"/>
            </a:endParaRPr>
          </a:p>
        </p:txBody>
      </p:sp>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2"/>
              </a:rPr>
              <a:t>https://help.fanruan.com/finebi6.0/doc-view-231.html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pic>
        <p:nvPicPr>
          <p:cNvPr id="2" name="图片 1"/>
          <p:cNvPicPr>
            <a:picLocks noChangeAspect="1"/>
          </p:cNvPicPr>
          <p:nvPr/>
        </p:nvPicPr>
        <p:blipFill>
          <a:blip r:embed="rId3"/>
          <a:stretch>
            <a:fillRect/>
          </a:stretch>
        </p:blipFill>
        <p:spPr>
          <a:xfrm>
            <a:off x="4145915" y="1344295"/>
            <a:ext cx="7359015" cy="4170045"/>
          </a:xfrm>
          <a:prstGeom prst="rect">
            <a:avLst/>
          </a:prstGeom>
        </p:spPr>
      </p:pic>
      <p:sp>
        <p:nvSpPr>
          <p:cNvPr id="3" name="标题 1"/>
          <p:cNvSpPr>
            <a:spLocks noGrp="1"/>
          </p:cNvSpPr>
          <p:nvPr>
            <p:ph type="title"/>
          </p:nvPr>
        </p:nvSpPr>
        <p:spPr>
          <a:xfrm>
            <a:off x="345439" y="412585"/>
            <a:ext cx="9992362" cy="430531"/>
          </a:xfrm>
        </p:spPr>
        <p:txBody>
          <a:bodyPr>
            <a:noAutofit/>
          </a:bodyPr>
          <a:lstStyle/>
          <a:p>
            <a:r>
              <a:rPr lang="zh-CN" altLang="en-US" dirty="0">
                <a:latin typeface="Noto Sans S Chinese Medium" panose="020B0600000000000000" charset="-122"/>
                <a:ea typeface="Noto Sans S Chinese Medium" panose="020B0600000000000000" charset="-122"/>
              </a:rPr>
              <a:t>网格线</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28" y="1269999"/>
            <a:ext cx="3240000" cy="431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Light" panose="020B0300000000000000"/>
            </a:endParaRPr>
          </a:p>
        </p:txBody>
      </p:sp>
      <p:sp>
        <p:nvSpPr>
          <p:cNvPr id="6" name="文本框 5"/>
          <p:cNvSpPr txBox="1"/>
          <p:nvPr/>
        </p:nvSpPr>
        <p:spPr>
          <a:xfrm>
            <a:off x="540385" y="2153920"/>
            <a:ext cx="3239770" cy="3000375"/>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cs typeface="Noto Sans S Chinese Regular" panose="020B0500000000000000" charset="-122"/>
              </a:rPr>
              <a:t>图例</a:t>
            </a:r>
            <a:r>
              <a:rPr lang="zh-CN" altLang="en-US" sz="1400" dirty="0">
                <a:latin typeface="Noto Sans S Chinese Regular" panose="020B0500000000000000" charset="-122"/>
                <a:ea typeface="Noto Sans S Chinese Regular" panose="020B0500000000000000" charset="-122"/>
                <a:cs typeface="Noto Sans S Chinese Regular" panose="020B0500000000000000" charset="-122"/>
              </a:rPr>
              <a:t>：在图形属性的颜色、大小和形状栏中拖入字段以后，图表中的图例会自动生成，且每个字段对应一个图例</a:t>
            </a:r>
            <a:endParaRPr lang="en-US" altLang="zh-CN" sz="1400" dirty="0">
              <a:latin typeface="Noto Sans S Chinese Regular" panose="020B0500000000000000" charset="-122"/>
              <a:ea typeface="Noto Sans S Chinese Regular" panose="020B0500000000000000" charset="-122"/>
              <a:cs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cs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cs typeface="Noto Sans S Chinese Regular" panose="020B0500000000000000" charset="-122"/>
              </a:rPr>
              <a:t>图例可设置显示哪些字段的图例、图例标题是否显示、图例的字体</a:t>
            </a:r>
            <a:r>
              <a:rPr lang="en-US" altLang="zh-CN" sz="1400" dirty="0">
                <a:latin typeface="Noto Sans S Chinese Regular" panose="020B0500000000000000" charset="-122"/>
                <a:ea typeface="Noto Sans S Chinese Regular" panose="020B0500000000000000" charset="-122"/>
                <a:cs typeface="Noto Sans S Chinese Regular" panose="020B0500000000000000" charset="-122"/>
              </a:rPr>
              <a:t>/</a:t>
            </a:r>
            <a:r>
              <a:rPr lang="zh-CN" altLang="en-US" sz="1400" dirty="0">
                <a:latin typeface="Noto Sans S Chinese Regular" panose="020B0500000000000000" charset="-122"/>
                <a:ea typeface="Noto Sans S Chinese Regular" panose="020B0500000000000000" charset="-122"/>
                <a:cs typeface="Noto Sans S Chinese Regular" panose="020B0500000000000000" charset="-122"/>
              </a:rPr>
              <a:t>边框</a:t>
            </a:r>
            <a:r>
              <a:rPr lang="en-US" altLang="zh-CN" sz="1400" dirty="0">
                <a:latin typeface="Noto Sans S Chinese Regular" panose="020B0500000000000000" charset="-122"/>
                <a:ea typeface="Noto Sans S Chinese Regular" panose="020B0500000000000000" charset="-122"/>
                <a:cs typeface="Noto Sans S Chinese Regular" panose="020B0500000000000000" charset="-122"/>
              </a:rPr>
              <a:t>/</a:t>
            </a:r>
            <a:r>
              <a:rPr lang="zh-CN" altLang="en-US" sz="1400" dirty="0">
                <a:latin typeface="Noto Sans S Chinese Regular" panose="020B0500000000000000" charset="-122"/>
                <a:ea typeface="Noto Sans S Chinese Regular" panose="020B0500000000000000" charset="-122"/>
                <a:cs typeface="Noto Sans S Chinese Regular" panose="020B0500000000000000" charset="-122"/>
              </a:rPr>
              <a:t>位置</a:t>
            </a:r>
            <a:endParaRPr lang="en-US" altLang="zh-CN" sz="1400" dirty="0">
              <a:latin typeface="Noto Sans S Chinese Regular" panose="020B0500000000000000" charset="-122"/>
              <a:ea typeface="Noto Sans S Chinese Regular" panose="020B0500000000000000" charset="-122"/>
              <a:cs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zh-CN" altLang="en-US"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zh-CN" altLang="en-US" sz="1400" dirty="0">
              <a:solidFill>
                <a:srgbClr val="172B4D"/>
              </a:solidFill>
              <a:latin typeface="宋体" panose="02010600030101010101" pitchFamily="2" charset="-122"/>
              <a:ea typeface="思源黑体 CN Light" panose="020B0300000000000000"/>
            </a:endParaRPr>
          </a:p>
        </p:txBody>
      </p:sp>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2"/>
              </a:rPr>
              <a:t>https://help.fanruan.com/finebi6.0/doc-view-231.html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pic>
        <p:nvPicPr>
          <p:cNvPr id="102" name="图片 101"/>
          <p:cNvPicPr/>
          <p:nvPr/>
        </p:nvPicPr>
        <p:blipFill>
          <a:blip r:embed="rId3"/>
          <a:stretch>
            <a:fillRect/>
          </a:stretch>
        </p:blipFill>
        <p:spPr>
          <a:xfrm>
            <a:off x="4304722" y="1269998"/>
            <a:ext cx="7346950" cy="4318001"/>
          </a:xfrm>
          <a:prstGeom prst="rect">
            <a:avLst/>
          </a:prstGeom>
          <a:noFill/>
          <a:ln w="9525">
            <a:noFill/>
          </a:ln>
        </p:spPr>
      </p:pic>
      <p:sp>
        <p:nvSpPr>
          <p:cNvPr id="2" name="标题 1"/>
          <p:cNvSpPr>
            <a:spLocks noGrp="1"/>
          </p:cNvSpPr>
          <p:nvPr>
            <p:ph type="title"/>
          </p:nvPr>
        </p:nvSpPr>
        <p:spPr>
          <a:xfrm>
            <a:off x="345439" y="412585"/>
            <a:ext cx="9992362" cy="430531"/>
          </a:xfrm>
        </p:spPr>
        <p:txBody>
          <a:bodyPr>
            <a:noAutofit/>
          </a:bodyPr>
          <a:lstStyle/>
          <a:p>
            <a:r>
              <a:rPr lang="zh-CN" altLang="en-US" dirty="0">
                <a:latin typeface="Noto Sans S Chinese Medium" panose="020B0600000000000000" charset="-122"/>
                <a:ea typeface="Noto Sans S Chinese Medium" panose="020B0600000000000000" charset="-122"/>
              </a:rPr>
              <a:t>图例</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2176" y="1499692"/>
            <a:ext cx="3240000" cy="3858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Light" panose="020B0300000000000000"/>
            </a:endParaRPr>
          </a:p>
        </p:txBody>
      </p:sp>
      <p:sp>
        <p:nvSpPr>
          <p:cNvPr id="6" name="文本框 5"/>
          <p:cNvSpPr txBox="1"/>
          <p:nvPr/>
        </p:nvSpPr>
        <p:spPr>
          <a:xfrm>
            <a:off x="542290" y="2955290"/>
            <a:ext cx="3239770" cy="138366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背景</a:t>
            </a:r>
            <a:r>
              <a:rPr lang="zh-CN" altLang="en-US" sz="1400" dirty="0">
                <a:latin typeface="Noto Sans S Chinese Regular" panose="020B0500000000000000" charset="-122"/>
                <a:ea typeface="Noto Sans S Chinese Regular" panose="020B0500000000000000" charset="-122"/>
              </a:rPr>
              <a:t>处可设置标题背景、组件背景、组件边框是否圆角、组件边框粗细及颜色</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sp>
        <p:nvSpPr>
          <p:cNvPr id="7" name="矩形 6"/>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2"/>
              </a:rPr>
              <a:t>https://help.fanruan.com/finebi6.0/doc-view-231.html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pic>
        <p:nvPicPr>
          <p:cNvPr id="2" name="图片 1"/>
          <p:cNvPicPr>
            <a:picLocks noChangeAspect="1"/>
          </p:cNvPicPr>
          <p:nvPr/>
        </p:nvPicPr>
        <p:blipFill>
          <a:blip r:embed="rId3"/>
          <a:stretch>
            <a:fillRect/>
          </a:stretch>
        </p:blipFill>
        <p:spPr>
          <a:xfrm>
            <a:off x="4280535" y="1499870"/>
            <a:ext cx="6802120" cy="3857625"/>
          </a:xfrm>
          <a:prstGeom prst="rect">
            <a:avLst/>
          </a:prstGeom>
        </p:spPr>
      </p:pic>
      <p:sp>
        <p:nvSpPr>
          <p:cNvPr id="3" name="标题 1"/>
          <p:cNvSpPr>
            <a:spLocks noGrp="1"/>
          </p:cNvSpPr>
          <p:nvPr>
            <p:ph type="title"/>
          </p:nvPr>
        </p:nvSpPr>
        <p:spPr>
          <a:xfrm>
            <a:off x="345439" y="412585"/>
            <a:ext cx="9992362" cy="430531"/>
          </a:xfrm>
        </p:spPr>
        <p:txBody>
          <a:bodyPr>
            <a:noAutofit/>
          </a:bodyPr>
          <a:lstStyle/>
          <a:p>
            <a:r>
              <a:rPr lang="zh-CN" altLang="en-US" dirty="0">
                <a:latin typeface="Noto Sans S Chinese Medium" panose="020B0600000000000000" charset="-122"/>
                <a:ea typeface="Noto Sans S Chinese Medium" panose="020B0600000000000000" charset="-122"/>
              </a:rPr>
              <a:t>背景</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04931" y="1592231"/>
            <a:ext cx="3240000" cy="36735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Light" panose="020B0300000000000000"/>
            </a:endParaRPr>
          </a:p>
        </p:txBody>
      </p:sp>
      <p:sp>
        <p:nvSpPr>
          <p:cNvPr id="6" name="文本框 5"/>
          <p:cNvSpPr txBox="1"/>
          <p:nvPr/>
        </p:nvSpPr>
        <p:spPr>
          <a:xfrm>
            <a:off x="605155" y="2820035"/>
            <a:ext cx="3239135" cy="1217930"/>
          </a:xfrm>
          <a:prstGeom prst="rect">
            <a:avLst/>
          </a:prstGeom>
          <a:noFill/>
        </p:spPr>
        <p:txBody>
          <a:bodyPr wrap="square" rtlCol="0">
            <a:no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自适应显示</a:t>
            </a:r>
            <a:r>
              <a:rPr lang="zh-CN" altLang="en-US" sz="1400" dirty="0">
                <a:latin typeface="Noto Sans S Chinese Regular" panose="020B0500000000000000" charset="-122"/>
                <a:ea typeface="Noto Sans S Chinese Regular" panose="020B0500000000000000" charset="-122"/>
              </a:rPr>
              <a:t>包含四种自适应方式：标准适应、整体适应、宽度适应、高度适应，默认为标准适应</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marL="285750" indent="-285750">
              <a:lnSpc>
                <a:spcPct val="150000"/>
              </a:lnSpc>
              <a:buFont typeface="Wingdings" panose="05000000000000000000" pitchFamily="2" charset="2"/>
              <a:buChar char="Ø"/>
            </a:pPr>
            <a:endParaRPr lang="zh-CN" altLang="en-US" sz="1400" dirty="0">
              <a:solidFill>
                <a:srgbClr val="172B4D"/>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Ø"/>
            </a:pPr>
            <a:endParaRPr lang="zh-CN" altLang="en-US" sz="1400" dirty="0">
              <a:solidFill>
                <a:srgbClr val="172B4D"/>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3928444" y="1592231"/>
            <a:ext cx="7658625" cy="3673537"/>
          </a:xfrm>
          <a:prstGeom prst="rect">
            <a:avLst/>
          </a:prstGeom>
        </p:spPr>
      </p:pic>
      <p:sp>
        <p:nvSpPr>
          <p:cNvPr id="7" name="矩形 6"/>
          <p:cNvSpPr/>
          <p:nvPr/>
        </p:nvSpPr>
        <p:spPr>
          <a:xfrm>
            <a:off x="355600" y="5913014"/>
            <a:ext cx="10803811" cy="101473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3"/>
              </a:rPr>
              <a:t>https://help.fanruan.com/finebi6.0/doc-view-231.html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endParaRPr lang="zh-CN" altLang="en-US" sz="1200" dirty="0">
              <a:solidFill>
                <a:srgbClr val="172B4D"/>
              </a:solidFill>
              <a:latin typeface="宋体" panose="02010600030101010101" pitchFamily="2" charset="-122"/>
              <a:ea typeface="思源黑体 CN Light" panose="020B0300000000000000"/>
            </a:endParaRPr>
          </a:p>
          <a:p>
            <a:endParaRPr lang="en-US" altLang="zh-CN" sz="1200" dirty="0">
              <a:solidFill>
                <a:srgbClr val="172B4D"/>
              </a:solidFill>
              <a:latin typeface="华文中宋" panose="02010600040101010101" pitchFamily="2" charset="-122"/>
              <a:ea typeface="思源黑体 CN Light" panose="020B0300000000000000"/>
            </a:endParaRPr>
          </a:p>
          <a:p>
            <a:endParaRPr lang="en-US" altLang="zh-CN" sz="1200" dirty="0">
              <a:solidFill>
                <a:srgbClr val="172B4D"/>
              </a:solidFill>
              <a:latin typeface="华文中宋" panose="02010600040101010101" pitchFamily="2" charset="-122"/>
              <a:ea typeface="思源黑体 CN Light" panose="020B0300000000000000"/>
            </a:endParaRPr>
          </a:p>
          <a:p>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sp>
        <p:nvSpPr>
          <p:cNvPr id="2" name="标题 1"/>
          <p:cNvSpPr>
            <a:spLocks noGrp="1"/>
          </p:cNvSpPr>
          <p:nvPr>
            <p:ph type="title"/>
          </p:nvPr>
        </p:nvSpPr>
        <p:spPr>
          <a:xfrm>
            <a:off x="345439" y="412585"/>
            <a:ext cx="9992362" cy="430531"/>
          </a:xfrm>
        </p:spPr>
        <p:txBody>
          <a:bodyPr>
            <a:noAutofit/>
          </a:bodyPr>
          <a:lstStyle/>
          <a:p>
            <a:r>
              <a:rPr lang="zh-CN" altLang="en-US" dirty="0">
                <a:latin typeface="Noto Sans S Chinese Medium" panose="020B0600000000000000" charset="-122"/>
                <a:ea typeface="Noto Sans S Chinese Medium" panose="020B0600000000000000" charset="-122"/>
              </a:rPr>
              <a:t>自适应显示</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a:latin typeface="Noto Sans S Chinese Medium" panose="020B0600000000000000" charset="-122"/>
                <a:ea typeface="Noto Sans S Chinese Medium" panose="020B0600000000000000" charset="-122"/>
              </a:rPr>
              <a:t>感谢您的聆听</a:t>
            </a:r>
          </a:p>
        </p:txBody>
      </p:sp>
      <p:sp>
        <p:nvSpPr>
          <p:cNvPr id="4" name="副标题 3"/>
          <p:cNvSpPr>
            <a:spLocks noGrp="1"/>
          </p:cNvSpPr>
          <p:nvPr>
            <p:ph type="subTitle" idx="1"/>
          </p:nvPr>
        </p:nvSpPr>
        <p:spPr/>
        <p:txBody>
          <a:bodyPr/>
          <a:lstStyle/>
          <a:p>
            <a:r>
              <a:rPr lang="en-US" altLang="zh-CN" dirty="0">
                <a:latin typeface="Noto Sans S Chinese Medium" panose="020B0600000000000000" charset="-122"/>
                <a:ea typeface="Noto Sans S Chinese Medium" panose="020B0600000000000000" charset="-122"/>
              </a:rPr>
              <a:t>THANK YOU !</a:t>
            </a:r>
            <a:endParaRPr lang="zh-CN" altLang="en-US" dirty="0">
              <a:latin typeface="Noto Sans S Chinese Medium" panose="020B0600000000000000" charset="-122"/>
              <a:ea typeface="Noto Sans S Chinese Medium" panose="020B06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4"/>
          </p:nvPr>
        </p:nvSpPr>
        <p:spPr>
          <a:xfrm>
            <a:off x="650651" y="4738991"/>
            <a:ext cx="2400661" cy="533400"/>
          </a:xfrm>
        </p:spPr>
        <p:txBody>
          <a:bodyPr>
            <a:noAutofit/>
          </a:bodyPr>
          <a:lstStyle/>
          <a:p>
            <a:r>
              <a:rPr kumimoji="1" lang="zh-CN" altLang="en-US" sz="2400" dirty="0">
                <a:latin typeface="Noto Sans S Chinese Medium" panose="020B0600000000000000" charset="-122"/>
                <a:ea typeface="Noto Sans S Chinese Medium" panose="020B0600000000000000" charset="-122"/>
              </a:rPr>
              <a:t>常见的图表组件</a:t>
            </a:r>
          </a:p>
        </p:txBody>
      </p:sp>
      <p:sp>
        <p:nvSpPr>
          <p:cNvPr id="8" name="文本占位符 7"/>
          <p:cNvSpPr>
            <a:spLocks noGrp="1"/>
          </p:cNvSpPr>
          <p:nvPr>
            <p:ph type="body" sz="quarter" idx="15"/>
          </p:nvPr>
        </p:nvSpPr>
        <p:spPr/>
        <p:txBody>
          <a:bodyPr/>
          <a:lstStyle/>
          <a:p>
            <a:r>
              <a:rPr kumimoji="1" lang="en-US" altLang="zh-CN" dirty="0">
                <a:latin typeface="Noto Sans S Chinese Medium" panose="020B0600000000000000" charset="-122"/>
                <a:ea typeface="Noto Sans S Chinese Medium" panose="020B0600000000000000" charset="-122"/>
                <a:sym typeface="+mn-ea"/>
              </a:rP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30" y="2210715"/>
            <a:ext cx="3240000" cy="2436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6" name="文本框 5"/>
          <p:cNvSpPr txBox="1"/>
          <p:nvPr/>
        </p:nvSpPr>
        <p:spPr>
          <a:xfrm>
            <a:off x="540385" y="2755900"/>
            <a:ext cx="3239770" cy="20300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400" b="1" dirty="0">
                <a:latin typeface="Noto Sans S Chinese Regular" panose="020B0500000000000000" charset="-122"/>
                <a:ea typeface="Noto Sans S Chinese Regular" panose="020B0500000000000000" charset="-122"/>
                <a:cs typeface="Noto Sans S Chinese Regular" panose="020B0500000000000000" charset="-122"/>
              </a:rPr>
              <a:t>KPI</a:t>
            </a:r>
            <a:r>
              <a:rPr lang="zh-CN" altLang="en-US" sz="1400" b="1" dirty="0">
                <a:latin typeface="Noto Sans S Chinese Regular" panose="020B0500000000000000" charset="-122"/>
                <a:ea typeface="Noto Sans S Chinese Regular" panose="020B0500000000000000" charset="-122"/>
                <a:cs typeface="Noto Sans S Chinese Regular" panose="020B0500000000000000" charset="-122"/>
              </a:rPr>
              <a:t>指标卡</a:t>
            </a:r>
            <a:r>
              <a:rPr lang="zh-CN" altLang="en-US" sz="1400" dirty="0">
                <a:latin typeface="Noto Sans S Chinese Regular" panose="020B0500000000000000" charset="-122"/>
                <a:ea typeface="Noto Sans S Chinese Regular" panose="020B0500000000000000" charset="-122"/>
                <a:cs typeface="Noto Sans S Chinese Regular" panose="020B0500000000000000" charset="-122"/>
              </a:rPr>
              <a:t>：用于直观展示</a:t>
            </a:r>
            <a:r>
              <a:rPr lang="en-US" altLang="zh-CN" sz="1400" dirty="0">
                <a:latin typeface="Noto Sans S Chinese Regular" panose="020B0500000000000000" charset="-122"/>
                <a:ea typeface="Noto Sans S Chinese Regular" panose="020B0500000000000000" charset="-122"/>
                <a:cs typeface="Noto Sans S Chinese Regular" panose="020B0500000000000000" charset="-122"/>
              </a:rPr>
              <a:t>KPI</a:t>
            </a:r>
            <a:r>
              <a:rPr lang="zh-CN" altLang="en-US" sz="1400" dirty="0">
                <a:latin typeface="Noto Sans S Chinese Regular" panose="020B0500000000000000" charset="-122"/>
                <a:ea typeface="Noto Sans S Chinese Regular" panose="020B0500000000000000" charset="-122"/>
                <a:cs typeface="Noto Sans S Chinese Regular" panose="020B0500000000000000" charset="-122"/>
              </a:rPr>
              <a:t>数值</a:t>
            </a:r>
            <a:endParaRPr lang="en-US" altLang="zh-CN" sz="1400" dirty="0">
              <a:latin typeface="Noto Sans S Chinese Regular" panose="020B0500000000000000" charset="-122"/>
              <a:ea typeface="Noto Sans S Chinese Regular" panose="020B0500000000000000" charset="-122"/>
              <a:cs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cs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cs typeface="Noto Sans S Chinese Regular" panose="020B0500000000000000" charset="-122"/>
              </a:rPr>
              <a:t>可设置的图形属性有：颜色、大小、文本、提示、细粒度</a:t>
            </a:r>
            <a:endParaRPr lang="en-US" altLang="zh-CN" sz="1400" dirty="0">
              <a:latin typeface="Noto Sans S Chinese Regular" panose="020B0500000000000000" charset="-122"/>
              <a:ea typeface="Noto Sans S Chinese Regular" panose="020B0500000000000000" charset="-122"/>
              <a:cs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p:txBody>
      </p:sp>
      <p:pic>
        <p:nvPicPr>
          <p:cNvPr id="7" name="图片 6"/>
          <p:cNvPicPr>
            <a:picLocks noChangeAspect="1"/>
          </p:cNvPicPr>
          <p:nvPr/>
        </p:nvPicPr>
        <p:blipFill>
          <a:blip r:embed="rId4"/>
          <a:stretch>
            <a:fillRect/>
          </a:stretch>
        </p:blipFill>
        <p:spPr>
          <a:xfrm>
            <a:off x="4884237" y="2210715"/>
            <a:ext cx="6069472" cy="2436570"/>
          </a:xfrm>
          <a:prstGeom prst="rect">
            <a:avLst/>
          </a:prstGeom>
        </p:spPr>
      </p:pic>
      <p:sp>
        <p:nvSpPr>
          <p:cNvPr id="8" name="矩形 7"/>
          <p:cNvSpPr/>
          <p:nvPr/>
        </p:nvSpPr>
        <p:spPr>
          <a:xfrm>
            <a:off x="355600" y="5913014"/>
            <a:ext cx="10803811" cy="46037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latin typeface="Noto Sans S Chinese Regular" panose="020B0500000000000000" charset="-122"/>
                <a:ea typeface="Noto Sans S Chinese Regular" panose="020B0500000000000000" charset="-122"/>
                <a:cs typeface="Noto Sans S Chinese Regular" panose="020B0500000000000000" charset="-122"/>
                <a:hlinkClick r:id="rId5"/>
              </a:rPr>
              <a:t>https://help.fanruan.com/finebi6.0/doc-view-192.html</a:t>
            </a:r>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endParaRPr>
          </a:p>
        </p:txBody>
      </p:sp>
      <p:sp>
        <p:nvSpPr>
          <p:cNvPr id="3" name="标题 2"/>
          <p:cNvSpPr>
            <a:spLocks noGrp="1"/>
          </p:cNvSpPr>
          <p:nvPr>
            <p:ph type="title"/>
            <p:custDataLst>
              <p:tags r:id="rId1"/>
            </p:custDataLst>
          </p:nvPr>
        </p:nvSpPr>
        <p:spPr/>
        <p:txBody>
          <a:bodyPr>
            <a:noAutofit/>
          </a:bodyPr>
          <a:lstStyle/>
          <a:p>
            <a:r>
              <a:rPr lang="en-US" altLang="zh-CN" dirty="0">
                <a:latin typeface="Noto Sans S Chinese Medium" panose="020B0600000000000000" charset="-122"/>
                <a:ea typeface="Noto Sans S Chinese Medium" panose="020B0600000000000000" charset="-122"/>
                <a:cs typeface="Noto Sans S Chinese Medium" panose="020B0600000000000000" charset="-122"/>
              </a:rPr>
              <a:t>KPI</a:t>
            </a:r>
            <a:r>
              <a:rPr lang="zh-CN" altLang="en-US" dirty="0">
                <a:latin typeface="Noto Sans S Chinese Medium" panose="020B0600000000000000" charset="-122"/>
                <a:ea typeface="Noto Sans S Chinese Medium" panose="020B0600000000000000" charset="-122"/>
                <a:cs typeface="Noto Sans S Chinese Medium" panose="020B0600000000000000" charset="-122"/>
              </a:rPr>
              <a:t>指标卡</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30" y="1313433"/>
            <a:ext cx="3240000" cy="43586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540385" y="2534920"/>
            <a:ext cx="3239770" cy="235331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分区柱形图</a:t>
            </a:r>
            <a:r>
              <a:rPr lang="zh-CN" altLang="en-US" sz="1400" dirty="0">
                <a:latin typeface="Noto Sans S Chinese Regular" panose="020B0500000000000000" charset="-122"/>
                <a:ea typeface="Noto Sans S Chinese Regular" panose="020B0500000000000000" charset="-122"/>
              </a:rPr>
              <a:t>：用于并列展示维度下各个分类指标的柱形图</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a:p>
            <a:pPr>
              <a:lnSpc>
                <a:spcPct val="150000"/>
              </a:lnSpc>
            </a:pPr>
            <a:endParaRPr lang="en-US" altLang="zh-CN" sz="1400" dirty="0">
              <a:solidFill>
                <a:srgbClr val="172B4D"/>
              </a:solidFill>
              <a:latin typeface="宋体" panose="02010600030101010101" pitchFamily="2" charset="-122"/>
              <a:ea typeface="思源黑体 CN Light" panose="020B0300000000000000"/>
            </a:endParaRPr>
          </a:p>
        </p:txBody>
      </p:sp>
      <p:pic>
        <p:nvPicPr>
          <p:cNvPr id="3" name="图片 2"/>
          <p:cNvPicPr>
            <a:picLocks noChangeAspect="1"/>
          </p:cNvPicPr>
          <p:nvPr/>
        </p:nvPicPr>
        <p:blipFill>
          <a:blip r:embed="rId4"/>
          <a:stretch>
            <a:fillRect/>
          </a:stretch>
        </p:blipFill>
        <p:spPr>
          <a:xfrm>
            <a:off x="4721061" y="1313433"/>
            <a:ext cx="6590054" cy="4358640"/>
          </a:xfrm>
          <a:prstGeom prst="rect">
            <a:avLst/>
          </a:prstGeom>
        </p:spPr>
      </p:pic>
      <p:sp>
        <p:nvSpPr>
          <p:cNvPr id="7" name="矩形 6"/>
          <p:cNvSpPr/>
          <p:nvPr/>
        </p:nvSpPr>
        <p:spPr>
          <a:xfrm>
            <a:off x="355600" y="5913014"/>
            <a:ext cx="10803811" cy="645160"/>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5"/>
              </a:rPr>
              <a:t>https://help.fanruan.com/finebi6.0/doc-view-197.html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solidFill>
                <a:srgbClr val="172B4D"/>
              </a:solidFill>
              <a:latin typeface="华文中宋" panose="02010600040101010101" pitchFamily="2" charset="-122"/>
              <a:ea typeface="思源黑体 CN Light" panose="020B0300000000000000"/>
            </a:endParaRPr>
          </a:p>
          <a:p>
            <a:pPr marL="171450" indent="-171450">
              <a:buFont typeface="Wingdings" panose="05000000000000000000" pitchFamily="2" charset="2"/>
              <a:buChar char="Ø"/>
            </a:pPr>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sp>
        <p:nvSpPr>
          <p:cNvPr id="2" name="标题 1"/>
          <p:cNvSpPr>
            <a:spLocks noGrp="1"/>
          </p:cNvSpPr>
          <p:nvPr>
            <p:ph type="title"/>
            <p:custDataLst>
              <p:tags r:id="rId1"/>
            </p:custDataLst>
          </p:nvPr>
        </p:nvSpPr>
        <p:spPr/>
        <p:txBody>
          <a:bodyPr>
            <a:noAutofit/>
          </a:bodyPr>
          <a:lstStyle/>
          <a:p>
            <a:r>
              <a:rPr lang="zh-CN" altLang="en-US" dirty="0">
                <a:latin typeface="Noto Sans S Chinese Medium" panose="020B0600000000000000" charset="-122"/>
                <a:ea typeface="Noto Sans S Chinese Medium" panose="020B0600000000000000" charset="-122"/>
              </a:rPr>
              <a:t>柱形图</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40330" y="1208350"/>
            <a:ext cx="3240000" cy="44552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85" y="2171065"/>
            <a:ext cx="3240405" cy="26765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latin typeface="Noto Sans S Chinese Regular" panose="020B0500000000000000" charset="-122"/>
                <a:ea typeface="Noto Sans S Chinese Regular" panose="020B0500000000000000" charset="-122"/>
              </a:rPr>
              <a:t>堆积柱形图</a:t>
            </a:r>
            <a:r>
              <a:rPr lang="zh-CN" altLang="en-US" sz="1400" dirty="0">
                <a:latin typeface="Noto Sans S Chinese Regular" panose="020B0500000000000000" charset="-122"/>
                <a:ea typeface="Noto Sans S Chinese Regular" panose="020B0500000000000000" charset="-122"/>
              </a:rPr>
              <a:t>：用于展示大类目下的细分类目的占比情况；既可以直观的看出每个指标的值，也可以反映出维度总和</a:t>
            </a: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endParaRPr lang="en-US" altLang="zh-CN" sz="1400" dirty="0">
              <a:latin typeface="Noto Sans S Chinese Regular" panose="020B0500000000000000" charset="-122"/>
              <a:ea typeface="Noto Sans S Chinese Regular" panose="020B0500000000000000" charset="-122"/>
            </a:endParaRPr>
          </a:p>
          <a:p>
            <a:pPr marL="285750" indent="-285750">
              <a:lnSpc>
                <a:spcPct val="150000"/>
              </a:lnSpc>
              <a:buFont typeface="Wingdings" panose="05000000000000000000" pitchFamily="2" charset="2"/>
              <a:buChar char="Ø"/>
            </a:pPr>
            <a:r>
              <a:rPr lang="zh-CN" altLang="en-US" sz="1400" dirty="0">
                <a:latin typeface="Noto Sans S Chinese Regular" panose="020B0500000000000000" charset="-122"/>
                <a:ea typeface="Noto Sans S Chinese Regular" panose="020B0500000000000000" charset="-122"/>
              </a:rPr>
              <a:t>可设置的图形属性有：颜色、大小、标签、提示、细粒度</a:t>
            </a:r>
            <a:endParaRPr lang="en-US" altLang="zh-CN" sz="1400" dirty="0">
              <a:latin typeface="Noto Sans S Chinese Regular" panose="020B0500000000000000" charset="-122"/>
              <a:ea typeface="Noto Sans S Chinese Regular" panose="020B0500000000000000" charset="-122"/>
            </a:endParaRPr>
          </a:p>
          <a:p>
            <a:pPr>
              <a:lnSpc>
                <a:spcPct val="150000"/>
              </a:lnSpc>
            </a:pPr>
            <a:endParaRPr lang="en-US" altLang="zh-CN" sz="1400" dirty="0">
              <a:solidFill>
                <a:srgbClr val="172B4D"/>
              </a:solidFill>
              <a:latin typeface="Noto Sans S Chinese Regular" panose="020B0500000000000000" charset="-122"/>
              <a:ea typeface="Noto Sans S Chinese Regular" panose="020B0500000000000000" charset="-122"/>
            </a:endParaRPr>
          </a:p>
        </p:txBody>
      </p:sp>
      <p:pic>
        <p:nvPicPr>
          <p:cNvPr id="7" name="图片 6"/>
          <p:cNvPicPr>
            <a:picLocks noChangeAspect="1"/>
          </p:cNvPicPr>
          <p:nvPr/>
        </p:nvPicPr>
        <p:blipFill>
          <a:blip r:embed="rId4"/>
          <a:stretch>
            <a:fillRect/>
          </a:stretch>
        </p:blipFill>
        <p:spPr>
          <a:xfrm>
            <a:off x="4622943" y="1208350"/>
            <a:ext cx="6709215" cy="4455269"/>
          </a:xfrm>
          <a:prstGeom prst="rect">
            <a:avLst/>
          </a:prstGeom>
        </p:spPr>
      </p:pic>
      <p:sp>
        <p:nvSpPr>
          <p:cNvPr id="8" name="矩形 7"/>
          <p:cNvSpPr/>
          <p:nvPr/>
        </p:nvSpPr>
        <p:spPr>
          <a:xfrm>
            <a:off x="355600" y="5913014"/>
            <a:ext cx="10803811" cy="829945"/>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Noto Sans S Chinese Regular" panose="020B0500000000000000" charset="-122"/>
                <a:ea typeface="Noto Sans S Chinese Regular" panose="020B0500000000000000" charset="-122"/>
                <a:cs typeface="Noto Sans S Chinese Regular" panose="020B0500000000000000" charset="-122"/>
                <a:sym typeface="Times New Roman Bold" panose="02020803070505020304" pitchFamily="18" charset="0"/>
              </a:rPr>
              <a:t>点击查看功能详细介绍： </a:t>
            </a:r>
            <a:r>
              <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hlinkClick r:id="rId5"/>
              </a:rPr>
              <a:t>https://help.fanruan.com/finebi6.0/doc-view-198.html</a:t>
            </a:r>
            <a:endParaRPr lang="en-US" altLang="zh-CN" sz="1200" dirty="0">
              <a:solidFill>
                <a:srgbClr val="172B4D"/>
              </a:solidFill>
              <a:latin typeface="Noto Sans S Chinese Regular" panose="020B0500000000000000" charset="-122"/>
              <a:ea typeface="Noto Sans S Chinese Regular" panose="020B0500000000000000" charset="-122"/>
              <a:cs typeface="Noto Sans S Chinese Regular" panose="020B0500000000000000" charset="-122"/>
            </a:endParaRPr>
          </a:p>
          <a:p>
            <a:pPr marL="171450" indent="-171450">
              <a:buFont typeface="Wingdings" panose="05000000000000000000" pitchFamily="2" charset="2"/>
              <a:buChar char="Ø"/>
            </a:pPr>
            <a:endParaRPr lang="en-US" altLang="zh-CN" sz="1200" dirty="0">
              <a:solidFill>
                <a:srgbClr val="172B4D"/>
              </a:solidFill>
              <a:latin typeface="华文中宋" panose="02010600040101010101" pitchFamily="2" charset="-122"/>
              <a:ea typeface="华文中宋" panose="02010600040101010101" pitchFamily="2" charset="-122"/>
            </a:endParaRPr>
          </a:p>
          <a:p>
            <a:pPr marL="171450" indent="-171450">
              <a:buFont typeface="Wingdings" panose="05000000000000000000" pitchFamily="2" charset="2"/>
              <a:buChar char="Ø"/>
            </a:pPr>
            <a:endParaRPr lang="en-US" altLang="zh-CN" sz="1200" dirty="0">
              <a:solidFill>
                <a:srgbClr val="172B4D"/>
              </a:solidFill>
              <a:latin typeface="华文中宋" panose="02010600040101010101" pitchFamily="2" charset="-122"/>
              <a:ea typeface="华文中宋" panose="02010600040101010101" pitchFamily="2" charset="-122"/>
            </a:endParaRPr>
          </a:p>
          <a:p>
            <a:pPr marL="171450" indent="-171450">
              <a:buFont typeface="Wingdings" panose="05000000000000000000" pitchFamily="2" charset="2"/>
              <a:buChar char="Ø"/>
            </a:pPr>
            <a:endParaRPr lang="en-US" altLang="zh-CN" sz="1200" dirty="0">
              <a:latin typeface="Times New Roman Bold" panose="02020803070505020304" pitchFamily="18" charset="0"/>
              <a:ea typeface="思源黑体 CN Light" panose="020B0300000000000000"/>
              <a:sym typeface="Times New Roman Bold" panose="02020803070505020304" pitchFamily="18" charset="0"/>
            </a:endParaRPr>
          </a:p>
        </p:txBody>
      </p:sp>
      <p:sp>
        <p:nvSpPr>
          <p:cNvPr id="2" name="标题 1"/>
          <p:cNvSpPr>
            <a:spLocks noGrp="1"/>
          </p:cNvSpPr>
          <p:nvPr>
            <p:ph type="title"/>
            <p:custDataLst>
              <p:tags r:id="rId1"/>
            </p:custDataLst>
          </p:nvPr>
        </p:nvSpPr>
        <p:spPr>
          <a:xfrm>
            <a:off x="388617" y="412585"/>
            <a:ext cx="9949183" cy="430531"/>
          </a:xfrm>
        </p:spPr>
        <p:txBody>
          <a:bodyPr>
            <a:noAutofit/>
          </a:bodyPr>
          <a:lstStyle/>
          <a:p>
            <a:r>
              <a:rPr lang="zh-CN" altLang="en-US" dirty="0">
                <a:latin typeface="Noto Sans S Chinese Medium" panose="020B0600000000000000" charset="-122"/>
                <a:ea typeface="Noto Sans S Chinese Medium" panose="020B0600000000000000" charset="-122"/>
              </a:rPr>
              <a:t>柱形图</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Q3ZWJhNzI5M2I3ZmU1MjU1ZTBhYTNiNTQ5NmUyZWEifQ=="/>
  <p:tag name="KSO_WPP_MARK_KEY" val="b6c2a31b-65d2-490f-9285-56d48545148b"/>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3ecbdc76-8a5e-44ca-9e02-350be4540665}"/>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TABLE_BEAUTIFY" val="smartTable{40c9c48d-c4ed-43a2-9a39-ec94f0fca8dc}"/>
  <p:tag name="TABLE_ENDDRAG_ORIGIN_RECT" val="793*412"/>
  <p:tag name="TABLE_ENDDRAG_RECT" val="79*71*793*412"/>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TABLE_BEAUTIFY" val="smartTable{e96885e9-2f91-4a1b-9d81-5013a9912e85}"/>
  <p:tag name="TABLE_ENDDRAG_ORIGIN_RECT" val="906*387"/>
  <p:tag name="TABLE_ENDDRAG_RECT" val="36*75*906*387"/>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TABLE_BEAUTIFY" val="smartTable{89e02edd-c6c7-4834-942c-3769c8099f04}"/>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4147</Words>
  <Application>Microsoft Office PowerPoint</Application>
  <PresentationFormat>宽屏</PresentationFormat>
  <Paragraphs>379</Paragraphs>
  <Slides>59</Slides>
  <Notes>11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59</vt:i4>
      </vt:variant>
    </vt:vector>
  </HeadingPairs>
  <TitlesOfParts>
    <vt:vector size="73" baseType="lpstr">
      <vt:lpstr>Noto Sans S Chinese Medium</vt:lpstr>
      <vt:lpstr>Noto Sans S Chinese Regular</vt:lpstr>
      <vt:lpstr>Soho Gothic Pro</vt:lpstr>
      <vt:lpstr>等线</vt:lpstr>
      <vt:lpstr>等线 Light</vt:lpstr>
      <vt:lpstr>华文中宋</vt:lpstr>
      <vt:lpstr>思源黑体 CN Light</vt:lpstr>
      <vt:lpstr>思源黑体 CN Medium</vt:lpstr>
      <vt:lpstr>思源黑体 CN Normal</vt:lpstr>
      <vt:lpstr>宋体</vt:lpstr>
      <vt:lpstr>Arial</vt:lpstr>
      <vt:lpstr>Times New Roman Bold</vt:lpstr>
      <vt:lpstr>Wingdings</vt:lpstr>
      <vt:lpstr>Office 主题​​</vt:lpstr>
      <vt:lpstr>FineBI图表专题</vt:lpstr>
      <vt:lpstr>目录  CONTENT</vt:lpstr>
      <vt:lpstr>PowerPoint 演示文稿</vt:lpstr>
      <vt:lpstr>PowerPoint 演示文稿</vt:lpstr>
      <vt:lpstr>图表组件选择</vt:lpstr>
      <vt:lpstr>PowerPoint 演示文稿</vt:lpstr>
      <vt:lpstr>KPI指标卡</vt:lpstr>
      <vt:lpstr>柱形图</vt:lpstr>
      <vt:lpstr>柱形图</vt:lpstr>
      <vt:lpstr>柱形图</vt:lpstr>
      <vt:lpstr>柱形图</vt:lpstr>
      <vt:lpstr>箱形图</vt:lpstr>
      <vt:lpstr>折线图</vt:lpstr>
      <vt:lpstr>折线图</vt:lpstr>
      <vt:lpstr>仪表盘</vt:lpstr>
      <vt:lpstr>饼图</vt:lpstr>
      <vt:lpstr>饼图</vt:lpstr>
      <vt:lpstr>饼图</vt:lpstr>
      <vt:lpstr>词云</vt:lpstr>
      <vt:lpstr>聚合气泡图</vt:lpstr>
      <vt:lpstr>地图</vt:lpstr>
      <vt:lpstr>地图</vt:lpstr>
      <vt:lpstr>地图</vt:lpstr>
      <vt:lpstr>地图</vt:lpstr>
      <vt:lpstr>桑基图</vt:lpstr>
      <vt:lpstr>组合图</vt:lpstr>
      <vt:lpstr>散点图</vt:lpstr>
      <vt:lpstr>瀑布图</vt:lpstr>
      <vt:lpstr>雷达图</vt:lpstr>
      <vt:lpstr>范围面积图</vt:lpstr>
      <vt:lpstr>热力区域图</vt:lpstr>
      <vt:lpstr>颜色表格</vt:lpstr>
      <vt:lpstr>迷你图</vt:lpstr>
      <vt:lpstr>矩形树图</vt:lpstr>
      <vt:lpstr>漏斗图</vt:lpstr>
      <vt:lpstr>图表属性总结</vt:lpstr>
      <vt:lpstr>图表属性总结</vt:lpstr>
      <vt:lpstr>图表属性总结</vt:lpstr>
      <vt:lpstr>PowerPoint 演示文稿</vt:lpstr>
      <vt:lpstr>图表特殊显示</vt:lpstr>
      <vt:lpstr>注释</vt:lpstr>
      <vt:lpstr>闪烁动画</vt:lpstr>
      <vt:lpstr>图片填充</vt:lpstr>
      <vt:lpstr>图表分析线</vt:lpstr>
      <vt:lpstr>警戒线</vt:lpstr>
      <vt:lpstr>趋势线</vt:lpstr>
      <vt:lpstr>PowerPoint 演示文稿</vt:lpstr>
      <vt:lpstr>分析区域其他设置</vt:lpstr>
      <vt:lpstr>分析区域其他设置</vt:lpstr>
      <vt:lpstr>分析区域其他设置</vt:lpstr>
      <vt:lpstr>PowerPoint 演示文稿</vt:lpstr>
      <vt:lpstr>标题</vt:lpstr>
      <vt:lpstr>轴线</vt:lpstr>
      <vt:lpstr>网格线</vt:lpstr>
      <vt:lpstr>网格线</vt:lpstr>
      <vt:lpstr>图例</vt:lpstr>
      <vt:lpstr>背景</vt:lpstr>
      <vt:lpstr>自适应显示</vt:lpstr>
      <vt:lpstr>感谢您的聆听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FineBI人才培养-进阶培训</dc:title>
  <dc:creator>lipei</dc:creator>
  <cp:lastModifiedBy>惠敏 张</cp:lastModifiedBy>
  <cp:revision>52</cp:revision>
  <dcterms:created xsi:type="dcterms:W3CDTF">2022-04-07T03:36:00Z</dcterms:created>
  <dcterms:modified xsi:type="dcterms:W3CDTF">2024-08-19T13:56:23Z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8BFC249763C9437DBDA1F6C5BFAE514A</vt:lpwstr>
  </property>
</Properties>
</file>